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81" r:id="rId3"/>
    <p:sldId id="284" r:id="rId4"/>
    <p:sldId id="290" r:id="rId5"/>
    <p:sldId id="283" r:id="rId6"/>
    <p:sldId id="282" r:id="rId7"/>
    <p:sldId id="287" r:id="rId8"/>
    <p:sldId id="288" r:id="rId9"/>
    <p:sldId id="289" r:id="rId10"/>
    <p:sldId id="285" r:id="rId11"/>
    <p:sldId id="28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F2E"/>
    <a:srgbClr val="FEA6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9EDA04-E515-4E9C-819B-8FA9D92BB5E2}" v="11" dt="2025-02-24T21:03:57.0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feresti, Iman" userId="8e13f38d-b907-46c6-a9df-54bf8465ef8b" providerId="ADAL" clId="{E69EDA04-E515-4E9C-819B-8FA9D92BB5E2}"/>
    <pc:docChg chg="undo custSel addSld modSld sldOrd">
      <pc:chgData name="Noferesti, Iman" userId="8e13f38d-b907-46c6-a9df-54bf8465ef8b" providerId="ADAL" clId="{E69EDA04-E515-4E9C-819B-8FA9D92BB5E2}" dt="2025-02-24T21:16:45.547" v="264" actId="1035"/>
      <pc:docMkLst>
        <pc:docMk/>
      </pc:docMkLst>
      <pc:sldChg chg="addSp delSp modSp add mod ord">
        <pc:chgData name="Noferesti, Iman" userId="8e13f38d-b907-46c6-a9df-54bf8465ef8b" providerId="ADAL" clId="{E69EDA04-E515-4E9C-819B-8FA9D92BB5E2}" dt="2025-02-24T20:26:48.490" v="77" actId="478"/>
        <pc:sldMkLst>
          <pc:docMk/>
          <pc:sldMk cId="1409721399" sldId="284"/>
        </pc:sldMkLst>
        <pc:spChg chg="mod">
          <ac:chgData name="Noferesti, Iman" userId="8e13f38d-b907-46c6-a9df-54bf8465ef8b" providerId="ADAL" clId="{E69EDA04-E515-4E9C-819B-8FA9D92BB5E2}" dt="2025-02-24T20:08:15.652" v="14" actId="1076"/>
          <ac:spMkLst>
            <pc:docMk/>
            <pc:sldMk cId="1409721399" sldId="284"/>
            <ac:spMk id="6" creationId="{0D10A35F-7DA1-A6E5-0013-22BA5E7FDDBF}"/>
          </ac:spMkLst>
        </pc:spChg>
        <pc:spChg chg="mod">
          <ac:chgData name="Noferesti, Iman" userId="8e13f38d-b907-46c6-a9df-54bf8465ef8b" providerId="ADAL" clId="{E69EDA04-E515-4E9C-819B-8FA9D92BB5E2}" dt="2025-02-24T20:09:18.118" v="32" actId="207"/>
          <ac:spMkLst>
            <pc:docMk/>
            <pc:sldMk cId="1409721399" sldId="284"/>
            <ac:spMk id="7" creationId="{0D98CEC6-4C15-A94A-2AA5-CC7E32C7E87A}"/>
          </ac:spMkLst>
        </pc:spChg>
        <pc:picChg chg="add mod">
          <ac:chgData name="Noferesti, Iman" userId="8e13f38d-b907-46c6-a9df-54bf8465ef8b" providerId="ADAL" clId="{E69EDA04-E515-4E9C-819B-8FA9D92BB5E2}" dt="2025-02-24T20:21:41.389" v="37" actId="1076"/>
          <ac:picMkLst>
            <pc:docMk/>
            <pc:sldMk cId="1409721399" sldId="284"/>
            <ac:picMk id="3" creationId="{2E7CF0EA-4E3F-81AE-1D49-5CB948F9DA7E}"/>
          </ac:picMkLst>
        </pc:picChg>
        <pc:picChg chg="del">
          <ac:chgData name="Noferesti, Iman" userId="8e13f38d-b907-46c6-a9df-54bf8465ef8b" providerId="ADAL" clId="{E69EDA04-E515-4E9C-819B-8FA9D92BB5E2}" dt="2025-02-24T20:10:04.196" v="33" actId="478"/>
          <ac:picMkLst>
            <pc:docMk/>
            <pc:sldMk cId="1409721399" sldId="284"/>
            <ac:picMk id="4" creationId="{649BBABC-B09B-B3FE-0BF7-72DFE20AECFA}"/>
          </ac:picMkLst>
        </pc:picChg>
        <pc:picChg chg="add mod">
          <ac:chgData name="Noferesti, Iman" userId="8e13f38d-b907-46c6-a9df-54bf8465ef8b" providerId="ADAL" clId="{E69EDA04-E515-4E9C-819B-8FA9D92BB5E2}" dt="2025-02-24T20:23:06.118" v="43" actId="1076"/>
          <ac:picMkLst>
            <pc:docMk/>
            <pc:sldMk cId="1409721399" sldId="284"/>
            <ac:picMk id="8" creationId="{FB616B53-6918-4EF4-1B3B-FE2943CAEEAE}"/>
          </ac:picMkLst>
        </pc:picChg>
        <pc:picChg chg="del">
          <ac:chgData name="Noferesti, Iman" userId="8e13f38d-b907-46c6-a9df-54bf8465ef8b" providerId="ADAL" clId="{E69EDA04-E515-4E9C-819B-8FA9D92BB5E2}" dt="2025-02-24T20:10:04.790" v="34" actId="478"/>
          <ac:picMkLst>
            <pc:docMk/>
            <pc:sldMk cId="1409721399" sldId="284"/>
            <ac:picMk id="11" creationId="{BDF6C766-86AF-CB21-B102-8BC19C114934}"/>
          </ac:picMkLst>
        </pc:picChg>
        <pc:cxnChg chg="add mod">
          <ac:chgData name="Noferesti, Iman" userId="8e13f38d-b907-46c6-a9df-54bf8465ef8b" providerId="ADAL" clId="{E69EDA04-E515-4E9C-819B-8FA9D92BB5E2}" dt="2025-02-24T20:23:54.138" v="51" actId="14100"/>
          <ac:cxnSpMkLst>
            <pc:docMk/>
            <pc:sldMk cId="1409721399" sldId="284"/>
            <ac:cxnSpMk id="9" creationId="{A96E6154-0707-E6E7-8F42-D5F071C347C8}"/>
          </ac:cxnSpMkLst>
        </pc:cxnChg>
        <pc:cxnChg chg="add mod">
          <ac:chgData name="Noferesti, Iman" userId="8e13f38d-b907-46c6-a9df-54bf8465ef8b" providerId="ADAL" clId="{E69EDA04-E515-4E9C-819B-8FA9D92BB5E2}" dt="2025-02-24T20:23:13.048" v="44"/>
          <ac:cxnSpMkLst>
            <pc:docMk/>
            <pc:sldMk cId="1409721399" sldId="284"/>
            <ac:cxnSpMk id="13" creationId="{A74BF929-475A-1523-4C75-2704E44709ED}"/>
          </ac:cxnSpMkLst>
        </pc:cxnChg>
        <pc:cxnChg chg="add del mod">
          <ac:chgData name="Noferesti, Iman" userId="8e13f38d-b907-46c6-a9df-54bf8465ef8b" providerId="ADAL" clId="{E69EDA04-E515-4E9C-819B-8FA9D92BB5E2}" dt="2025-02-24T20:23:44.236" v="50" actId="478"/>
          <ac:cxnSpMkLst>
            <pc:docMk/>
            <pc:sldMk cId="1409721399" sldId="284"/>
            <ac:cxnSpMk id="14" creationId="{FD309AFB-2166-2657-0A60-31E421BD0B93}"/>
          </ac:cxnSpMkLst>
        </pc:cxnChg>
        <pc:cxnChg chg="add del mod">
          <ac:chgData name="Noferesti, Iman" userId="8e13f38d-b907-46c6-a9df-54bf8465ef8b" providerId="ADAL" clId="{E69EDA04-E515-4E9C-819B-8FA9D92BB5E2}" dt="2025-02-24T20:26:48.490" v="77" actId="478"/>
          <ac:cxnSpMkLst>
            <pc:docMk/>
            <pc:sldMk cId="1409721399" sldId="284"/>
            <ac:cxnSpMk id="18" creationId="{6FC47C83-94D2-2526-6319-A8ABF33E69BA}"/>
          </ac:cxnSpMkLst>
        </pc:cxnChg>
      </pc:sldChg>
      <pc:sldChg chg="addSp delSp modSp add mod">
        <pc:chgData name="Noferesti, Iman" userId="8e13f38d-b907-46c6-a9df-54bf8465ef8b" providerId="ADAL" clId="{E69EDA04-E515-4E9C-819B-8FA9D92BB5E2}" dt="2025-02-24T20:57:02.586" v="141" actId="14100"/>
        <pc:sldMkLst>
          <pc:docMk/>
          <pc:sldMk cId="1155605803" sldId="285"/>
        </pc:sldMkLst>
        <pc:spChg chg="add">
          <ac:chgData name="Noferesti, Iman" userId="8e13f38d-b907-46c6-a9df-54bf8465ef8b" providerId="ADAL" clId="{E69EDA04-E515-4E9C-819B-8FA9D92BB5E2}" dt="2025-02-24T20:30:39.309" v="117"/>
          <ac:spMkLst>
            <pc:docMk/>
            <pc:sldMk cId="1155605803" sldId="285"/>
            <ac:spMk id="2" creationId="{66A47A17-6647-4D28-07D8-55C774D73373}"/>
          </ac:spMkLst>
        </pc:spChg>
        <pc:spChg chg="mod">
          <ac:chgData name="Noferesti, Iman" userId="8e13f38d-b907-46c6-a9df-54bf8465ef8b" providerId="ADAL" clId="{E69EDA04-E515-4E9C-819B-8FA9D92BB5E2}" dt="2025-02-24T20:29:04.616" v="94" actId="20577"/>
          <ac:spMkLst>
            <pc:docMk/>
            <pc:sldMk cId="1155605803" sldId="285"/>
            <ac:spMk id="6" creationId="{C3D0D1D3-4801-AF41-1C79-2DC1DE0BC80A}"/>
          </ac:spMkLst>
        </pc:spChg>
        <pc:spChg chg="mod">
          <ac:chgData name="Noferesti, Iman" userId="8e13f38d-b907-46c6-a9df-54bf8465ef8b" providerId="ADAL" clId="{E69EDA04-E515-4E9C-819B-8FA9D92BB5E2}" dt="2025-02-24T20:57:02.586" v="141" actId="14100"/>
          <ac:spMkLst>
            <pc:docMk/>
            <pc:sldMk cId="1155605803" sldId="285"/>
            <ac:spMk id="7" creationId="{EE31A98D-EF93-2C64-9C9D-9BE928EAFDFA}"/>
          </ac:spMkLst>
        </pc:spChg>
        <pc:picChg chg="del">
          <ac:chgData name="Noferesti, Iman" userId="8e13f38d-b907-46c6-a9df-54bf8465ef8b" providerId="ADAL" clId="{E69EDA04-E515-4E9C-819B-8FA9D92BB5E2}" dt="2025-02-24T20:56:38.224" v="132" actId="478"/>
          <ac:picMkLst>
            <pc:docMk/>
            <pc:sldMk cId="1155605803" sldId="285"/>
            <ac:picMk id="3" creationId="{4A625992-0294-C2C8-9F10-E1BE6DFDE846}"/>
          </ac:picMkLst>
        </pc:picChg>
        <pc:picChg chg="add del mod">
          <ac:chgData name="Noferesti, Iman" userId="8e13f38d-b907-46c6-a9df-54bf8465ef8b" providerId="ADAL" clId="{E69EDA04-E515-4E9C-819B-8FA9D92BB5E2}" dt="2025-02-24T20:56:57.215" v="139" actId="478"/>
          <ac:picMkLst>
            <pc:docMk/>
            <pc:sldMk cId="1155605803" sldId="285"/>
            <ac:picMk id="5" creationId="{921CC303-A504-86DD-5505-A584F78BAD1D}"/>
          </ac:picMkLst>
        </pc:picChg>
        <pc:picChg chg="del mod">
          <ac:chgData name="Noferesti, Iman" userId="8e13f38d-b907-46c6-a9df-54bf8465ef8b" providerId="ADAL" clId="{E69EDA04-E515-4E9C-819B-8FA9D92BB5E2}" dt="2025-02-24T20:56:57.992" v="140" actId="478"/>
          <ac:picMkLst>
            <pc:docMk/>
            <pc:sldMk cId="1155605803" sldId="285"/>
            <ac:picMk id="8" creationId="{DD35EECD-A4B1-3C76-7838-DE82AB66E96E}"/>
          </ac:picMkLst>
        </pc:picChg>
        <pc:cxnChg chg="del">
          <ac:chgData name="Noferesti, Iman" userId="8e13f38d-b907-46c6-a9df-54bf8465ef8b" providerId="ADAL" clId="{E69EDA04-E515-4E9C-819B-8FA9D92BB5E2}" dt="2025-02-24T20:56:39.384" v="133" actId="478"/>
          <ac:cxnSpMkLst>
            <pc:docMk/>
            <pc:sldMk cId="1155605803" sldId="285"/>
            <ac:cxnSpMk id="9" creationId="{6CABF746-7326-9195-6130-403090AD64AE}"/>
          </ac:cxnSpMkLst>
        </pc:cxnChg>
      </pc:sldChg>
      <pc:sldChg chg="addSp delSp modSp add mod">
        <pc:chgData name="Noferesti, Iman" userId="8e13f38d-b907-46c6-a9df-54bf8465ef8b" providerId="ADAL" clId="{E69EDA04-E515-4E9C-819B-8FA9D92BB5E2}" dt="2025-02-24T21:16:45.547" v="264" actId="1035"/>
        <pc:sldMkLst>
          <pc:docMk/>
          <pc:sldMk cId="1521377761" sldId="286"/>
        </pc:sldMkLst>
        <pc:spChg chg="del mod">
          <ac:chgData name="Noferesti, Iman" userId="8e13f38d-b907-46c6-a9df-54bf8465ef8b" providerId="ADAL" clId="{E69EDA04-E515-4E9C-819B-8FA9D92BB5E2}" dt="2025-02-24T20:57:11.361" v="145" actId="478"/>
          <ac:spMkLst>
            <pc:docMk/>
            <pc:sldMk cId="1521377761" sldId="286"/>
            <ac:spMk id="6" creationId="{32B1BC39-67EB-DE27-B777-93086D882BD0}"/>
          </ac:spMkLst>
        </pc:spChg>
        <pc:spChg chg="del">
          <ac:chgData name="Noferesti, Iman" userId="8e13f38d-b907-46c6-a9df-54bf8465ef8b" providerId="ADAL" clId="{E69EDA04-E515-4E9C-819B-8FA9D92BB5E2}" dt="2025-02-24T20:57:10.097" v="143" actId="478"/>
          <ac:spMkLst>
            <pc:docMk/>
            <pc:sldMk cId="1521377761" sldId="286"/>
            <ac:spMk id="7" creationId="{825962CE-A4E3-6FBC-45CF-43FD2B0E6E64}"/>
          </ac:spMkLst>
        </pc:spChg>
        <pc:picChg chg="add del mod">
          <ac:chgData name="Noferesti, Iman" userId="8e13f38d-b907-46c6-a9df-54bf8465ef8b" providerId="ADAL" clId="{E69EDA04-E515-4E9C-819B-8FA9D92BB5E2}" dt="2025-02-24T20:57:26.883" v="149" actId="478"/>
          <ac:picMkLst>
            <pc:docMk/>
            <pc:sldMk cId="1521377761" sldId="286"/>
            <ac:picMk id="3" creationId="{C08B9D2C-919C-6710-8AD9-3369F783A763}"/>
          </ac:picMkLst>
        </pc:picChg>
        <pc:picChg chg="add mod">
          <ac:chgData name="Noferesti, Iman" userId="8e13f38d-b907-46c6-a9df-54bf8465ef8b" providerId="ADAL" clId="{E69EDA04-E515-4E9C-819B-8FA9D92BB5E2}" dt="2025-02-24T21:16:45.547" v="264" actId="1035"/>
          <ac:picMkLst>
            <pc:docMk/>
            <pc:sldMk cId="1521377761" sldId="286"/>
            <ac:picMk id="5" creationId="{E89DEB8B-3848-2B20-9ACB-E93CD0ED9FD6}"/>
          </ac:picMkLst>
        </pc:picChg>
        <pc:picChg chg="add mod">
          <ac:chgData name="Noferesti, Iman" userId="8e13f38d-b907-46c6-a9df-54bf8465ef8b" providerId="ADAL" clId="{E69EDA04-E515-4E9C-819B-8FA9D92BB5E2}" dt="2025-02-24T21:16:45.547" v="264" actId="1035"/>
          <ac:picMkLst>
            <pc:docMk/>
            <pc:sldMk cId="1521377761" sldId="286"/>
            <ac:picMk id="9" creationId="{3DE37F72-C770-9F0F-2A36-973958EC3949}"/>
          </ac:picMkLst>
        </pc:picChg>
        <pc:picChg chg="add del mod">
          <ac:chgData name="Noferesti, Iman" userId="8e13f38d-b907-46c6-a9df-54bf8465ef8b" providerId="ADAL" clId="{E69EDA04-E515-4E9C-819B-8FA9D92BB5E2}" dt="2025-02-24T20:59:37.385" v="167" actId="478"/>
          <ac:picMkLst>
            <pc:docMk/>
            <pc:sldMk cId="1521377761" sldId="286"/>
            <ac:picMk id="12" creationId="{64F60808-A61A-685A-FBA1-AD47A83A04BA}"/>
          </ac:picMkLst>
        </pc:picChg>
        <pc:picChg chg="add mod">
          <ac:chgData name="Noferesti, Iman" userId="8e13f38d-b907-46c6-a9df-54bf8465ef8b" providerId="ADAL" clId="{E69EDA04-E515-4E9C-819B-8FA9D92BB5E2}" dt="2025-02-24T21:16:45.547" v="264" actId="1035"/>
          <ac:picMkLst>
            <pc:docMk/>
            <pc:sldMk cId="1521377761" sldId="286"/>
            <ac:picMk id="14" creationId="{1AC759A2-4D87-95D2-01AD-96442A3EE688}"/>
          </ac:picMkLst>
        </pc:picChg>
        <pc:picChg chg="add mod">
          <ac:chgData name="Noferesti, Iman" userId="8e13f38d-b907-46c6-a9df-54bf8465ef8b" providerId="ADAL" clId="{E69EDA04-E515-4E9C-819B-8FA9D92BB5E2}" dt="2025-02-24T21:16:45.547" v="264" actId="1035"/>
          <ac:picMkLst>
            <pc:docMk/>
            <pc:sldMk cId="1521377761" sldId="286"/>
            <ac:picMk id="16" creationId="{0DDCB463-68B4-E558-C085-72A35840BB2A}"/>
          </ac:picMkLst>
        </pc:picChg>
        <pc:cxnChg chg="add mod">
          <ac:chgData name="Noferesti, Iman" userId="8e13f38d-b907-46c6-a9df-54bf8465ef8b" providerId="ADAL" clId="{E69EDA04-E515-4E9C-819B-8FA9D92BB5E2}" dt="2025-02-24T21:16:45.547" v="264" actId="1035"/>
          <ac:cxnSpMkLst>
            <pc:docMk/>
            <pc:sldMk cId="1521377761" sldId="286"/>
            <ac:cxnSpMk id="17" creationId="{3432CFB6-409B-A6D0-F60B-97C949E64802}"/>
          </ac:cxnSpMkLst>
        </pc:cxnChg>
        <pc:cxnChg chg="add mod">
          <ac:chgData name="Noferesti, Iman" userId="8e13f38d-b907-46c6-a9df-54bf8465ef8b" providerId="ADAL" clId="{E69EDA04-E515-4E9C-819B-8FA9D92BB5E2}" dt="2025-02-24T21:16:45.547" v="264" actId="1035"/>
          <ac:cxnSpMkLst>
            <pc:docMk/>
            <pc:sldMk cId="1521377761" sldId="286"/>
            <ac:cxnSpMk id="20" creationId="{31635F22-2615-182E-8C16-868FC72C2C6D}"/>
          </ac:cxnSpMkLst>
        </pc:cxn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media/media4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9B377-86EE-4AF0-A001-639995B6794D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AE01B5-D52E-4147-A8F7-F79E80A746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240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2B17E-7123-9006-6431-861F4E826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B99987-E5E0-6773-BAB9-F84A53438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6DF65-97B5-F14F-7EC3-F2D322314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EC9D1-295C-46F2-29F0-52131D0F1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CD0F7-9496-A46B-B74E-842522681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67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8628-C830-1590-24A2-0F6DCDAC6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49325A-ED80-07E5-4170-101B3489BD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703A0-3FAA-7150-EF13-2ECFA2DC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5456E-C330-8A70-FCF9-0FA886E9A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732E3-48F7-DF9D-FC6B-E999370D5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8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94C445-CFF7-180C-61E8-DC59B8AADD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486D1-DFA8-EBDB-3F54-A2739AA69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9CA5D-5F05-43F4-0ECD-BC590EF49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62511-856D-809C-EB45-8F8E00E92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81A1A-4690-94F7-F62D-D825AA55D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055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24A5A-D4F9-8DCE-6FF8-62B2146F7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745EE-65DE-2575-9BFF-F195F42F2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79B61-E0A4-8C0E-F1E8-D6045B67D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0D2A2-0185-A371-1549-45018D98B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B6DAF-90F0-577A-44DD-F8FE034AF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264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612A-6EDB-8B06-1BE8-769B678D3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AB0A2-2FCC-9E10-F938-0F7C99122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3829D-6BC7-4AE6-1A24-C82F498D0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5D6A6-8EDF-9438-8013-19D9B4EAE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818CA-392C-CD69-4DC1-276DE9773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51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3C3AD-9EF7-092A-E4E2-DF7E3BB01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7D637-3E72-82FF-CA90-1CABDA2AFE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4E4525-5659-A1C3-2B1E-92CF8C88C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ADF44-40E9-6E23-B2C4-1181315ED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C08BE-F1D8-DAA0-868E-24D122DD7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BE012-14E0-D4C3-13FA-91E06884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41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CF59D-B9FB-763F-291E-FF94F9E43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D262D-E73A-B695-8DBD-EF8E6E758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76E198-C119-ED30-1235-5645C8B33E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460847-99EC-32C1-0625-B655BEAD56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EDA94A-FC17-709F-8CAD-B6D7CD36BA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75897C-4E80-413D-5A05-5219B39BC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AB000F-1F2C-5FCE-8B13-4E9261CD3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AC1C69-B27D-67D4-BC1B-AC0ED0C93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100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C7CB0-B87C-AAF7-674D-00C00F104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0C74E0-CF06-52E8-E6FE-D4372464E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D730A0-C2E6-350F-63BC-75A15FEA9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35280-B8C1-73F6-57AB-63265C527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480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1DF2CF-ED7A-9EFC-73B8-C4EC06AC4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C727A2-00A1-A835-1852-D1D3D07F5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86254B-033E-F644-A70C-151D0793F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2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BBC07-711D-66CF-DB58-BFD584E24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D6A42-7D82-96F8-3C24-0E79B75AE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06C39-5255-5899-525A-C6FBA25D9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8EC3E-218D-64DB-E2A1-64ACB4F8E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5470DC-AD32-3E7A-E4E9-E48476038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DE3F5-01EE-9F32-FA6C-1A48AE20B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37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0659F-2355-FBE9-FE66-EF544E376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1430F0-DC16-1983-D726-6A33D8CB1B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FC2E41-6EE2-FA9F-34AB-EF94A0F7D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184E5-1968-93A4-DB7A-8C220A10E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17E91B-50AC-0CEA-38DE-0ACEB8ABA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B7AD8D-155B-D4EE-2CCD-1A6AB9EC4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79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99720B-80F2-C027-F9ED-37A04B65B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CFB6B2-1E3C-2867-A801-99CF7156C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909A5-1E02-644C-A0B7-ECF4CDB30D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CBA91D-CA13-43C7-BDE8-E1CE1C707EA6}" type="datetimeFigureOut">
              <a:rPr lang="en-US" smtClean="0"/>
              <a:t>3/13/2025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7AEC0-5039-E0DD-14D4-6DAB32290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84634-B67B-1597-59DE-D2F7A9250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5279BE-1FFC-4149-A490-CEA7011C8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99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unity3d.com/6000.0/Documentation/Manual/execution-order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kv"/><Relationship Id="rId7" Type="http://schemas.openxmlformats.org/officeDocument/2006/relationships/image" Target="../media/image3.png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6" Type="http://schemas.openxmlformats.org/officeDocument/2006/relationships/slideLayout" Target="../slideLayouts/slideLayout2.xml"/><Relationship Id="rId5" Type="http://schemas.microsoft.com/office/2007/relationships/media" Target="../media/media4.mkv"/><Relationship Id="rId10" Type="http://schemas.openxmlformats.org/officeDocument/2006/relationships/image" Target="../media/image6.png"/><Relationship Id="rId4" Type="http://schemas.microsoft.com/office/2007/relationships/media" Target="../media/media3.mkv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unity3d.com/ScriptReference/Transform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ack and white cube with a white number&#10;&#10;AI-generated content may be incorrect.">
            <a:extLst>
              <a:ext uri="{FF2B5EF4-FFF2-40B4-BE49-F238E27FC236}">
                <a16:creationId xmlns:a16="http://schemas.microsoft.com/office/drawing/2014/main" id="{095FF9F6-ABB5-12F0-DEA4-112B739D1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259" b="91358" l="9983" r="89974">
                        <a14:foregroundMark x1="50955" y1="9336" x2="48220" y2="10108"/>
                        <a14:foregroundMark x1="50304" y1="90201" x2="49219" y2="91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096" y="1500299"/>
            <a:ext cx="6192357" cy="3483201"/>
          </a:xfrm>
          <a:prstGeom prst="rect">
            <a:avLst/>
          </a:prstGeom>
          <a:effectLst>
            <a:outerShdw blurRad="165100" dir="5400000" sx="90000" sy="-19000" rotWithShape="0">
              <a:prstClr val="black">
                <a:alpha val="22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182A78-5950-0814-B675-EC3F5BE7384D}"/>
              </a:ext>
            </a:extLst>
          </p:cNvPr>
          <p:cNvSpPr txBox="1"/>
          <p:nvPr/>
        </p:nvSpPr>
        <p:spPr>
          <a:xfrm>
            <a:off x="1364468" y="1575281"/>
            <a:ext cx="38555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Roboto Black" panose="02000000000000000000" pitchFamily="2" charset="0"/>
                <a:ea typeface="Roboto Black" panose="02000000000000000000" pitchFamily="2" charset="0"/>
              </a:rPr>
              <a:t>Unity For Academia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25595-22CA-7C51-B4CD-ACCB228E4313}"/>
              </a:ext>
            </a:extLst>
          </p:cNvPr>
          <p:cNvSpPr txBox="1"/>
          <p:nvPr/>
        </p:nvSpPr>
        <p:spPr>
          <a:xfrm>
            <a:off x="1364468" y="3514273"/>
            <a:ext cx="28963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MonoBehaviour</a:t>
            </a:r>
            <a:r>
              <a:rPr lang="en-US" sz="2800" dirty="0">
                <a:latin typeface="Roboto Medium" panose="02000000000000000000" pitchFamily="2" charset="0"/>
                <a:ea typeface="Roboto Medium" panose="02000000000000000000" pitchFamily="2" charset="0"/>
              </a:rPr>
              <a:t> &amp; Transforms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9AEF28-561C-4E7A-5CBD-26E8C023C5AE}"/>
              </a:ext>
            </a:extLst>
          </p:cNvPr>
          <p:cNvSpPr txBox="1"/>
          <p:nvPr/>
        </p:nvSpPr>
        <p:spPr>
          <a:xfrm>
            <a:off x="1364468" y="4544318"/>
            <a:ext cx="2997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Spring 2025 – Week 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A81468-01E4-203A-6907-D210C8968862}"/>
              </a:ext>
            </a:extLst>
          </p:cNvPr>
          <p:cNvSpPr txBox="1"/>
          <p:nvPr/>
        </p:nvSpPr>
        <p:spPr>
          <a:xfrm>
            <a:off x="1364468" y="4913650"/>
            <a:ext cx="24550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Iman Noferesti</a:t>
            </a:r>
          </a:p>
        </p:txBody>
      </p:sp>
    </p:spTree>
    <p:extLst>
      <p:ext uri="{BB962C8B-B14F-4D97-AF65-F5344CB8AC3E}">
        <p14:creationId xmlns:p14="http://schemas.microsoft.com/office/powerpoint/2010/main" val="301547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437EDD-0811-81D6-8453-4FDB81AEB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F765503-F0B0-0BBB-FC2A-E90FF6960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484C40-50D6-2BF0-BCE3-43F12923FD93}"/>
              </a:ext>
            </a:extLst>
          </p:cNvPr>
          <p:cNvSpPr txBox="1"/>
          <p:nvPr/>
        </p:nvSpPr>
        <p:spPr>
          <a:xfrm>
            <a:off x="642730" y="363975"/>
            <a:ext cx="5643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accent2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MonoBehaviour</a:t>
            </a:r>
            <a:endParaRPr lang="en-US" sz="4400" dirty="0">
              <a:solidFill>
                <a:schemeClr val="accent2"/>
              </a:solidFill>
              <a:latin typeface="Roboto Black" panose="02000000000000000000" pitchFamily="2" charset="0"/>
              <a:ea typeface="Roboto Black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F2E685-2311-F031-EA37-4F7BCE10D550}"/>
              </a:ext>
            </a:extLst>
          </p:cNvPr>
          <p:cNvSpPr txBox="1"/>
          <p:nvPr/>
        </p:nvSpPr>
        <p:spPr>
          <a:xfrm>
            <a:off x="642730" y="1133416"/>
            <a:ext cx="704712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-apple-system"/>
                <a:ea typeface="Roboto" panose="02000000000000000000" pitchFamily="2" charset="0"/>
              </a:rPr>
              <a:t>MonoBehaviour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is 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base class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from which all scripts that interact with Unity’s engine must derive.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It provides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built-in methods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and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lifecycle events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that allows you to control game objects, handle input, and manage physics, rendering, and more.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-apple-system"/>
                <a:ea typeface="Roboto" panose="02000000000000000000" pitchFamily="2" charset="0"/>
              </a:rPr>
              <a:t>Important </a:t>
            </a:r>
            <a:r>
              <a:rPr lang="en-US" sz="1600" b="1" dirty="0">
                <a:latin typeface="-apple-system"/>
                <a:ea typeface="Roboto" panose="02000000000000000000" pitchFamily="2" charset="0"/>
                <a:hlinkClick r:id="rId2"/>
              </a:rPr>
              <a:t>Lifecycle Events</a:t>
            </a:r>
            <a:r>
              <a:rPr lang="en-US" sz="1600" b="1" dirty="0">
                <a:latin typeface="-apple-system"/>
                <a:ea typeface="Roboto" panose="02000000000000000000" pitchFamily="2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-apple-system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-apple-system"/>
                <a:ea typeface="Roboto" panose="02000000000000000000" pitchFamily="2" charset="0"/>
              </a:rPr>
              <a:t>Awake():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when the script instance is loaded.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-apple-system"/>
                <a:ea typeface="Roboto" panose="02000000000000000000" pitchFamily="2" charset="0"/>
              </a:rPr>
              <a:t>OnEnable</a:t>
            </a:r>
            <a:r>
              <a:rPr lang="en-US" sz="1600" b="1" dirty="0">
                <a:latin typeface="-apple-system"/>
                <a:ea typeface="Roboto" panose="02000000000000000000" pitchFamily="2" charset="0"/>
              </a:rPr>
              <a:t>():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when the object/script is enabled.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-apple-system"/>
                <a:ea typeface="Roboto" panose="02000000000000000000" pitchFamily="2" charset="0"/>
              </a:rPr>
              <a:t>Start():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before the first frame update.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-apple-system"/>
                <a:ea typeface="Roboto" panose="02000000000000000000" pitchFamily="2" charset="0"/>
              </a:rPr>
              <a:t>FixedUpdate</a:t>
            </a:r>
            <a:r>
              <a:rPr lang="en-US" sz="1600" b="1" dirty="0">
                <a:latin typeface="-apple-system"/>
                <a:ea typeface="Roboto" panose="02000000000000000000" pitchFamily="2" charset="0"/>
              </a:rPr>
              <a:t>():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at a fixed interval (used for physics calculations).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-apple-system"/>
                <a:ea typeface="Roboto" panose="02000000000000000000" pitchFamily="2" charset="0"/>
              </a:rPr>
              <a:t>OnTriggerEnter</a:t>
            </a:r>
            <a:r>
              <a:rPr lang="en-US" sz="1600" b="1" dirty="0">
                <a:latin typeface="-apple-system"/>
                <a:ea typeface="Roboto" panose="02000000000000000000" pitchFamily="2" charset="0"/>
              </a:rPr>
              <a:t>(Collider other):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when another object enters a trigger collider.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-apple-system"/>
                <a:ea typeface="Roboto" panose="02000000000000000000" pitchFamily="2" charset="0"/>
              </a:rPr>
              <a:t>OnCollisionEnter</a:t>
            </a:r>
            <a:r>
              <a:rPr lang="en-US" sz="1600" b="1" dirty="0">
                <a:latin typeface="-apple-system"/>
                <a:ea typeface="Roboto" panose="02000000000000000000" pitchFamily="2" charset="0"/>
              </a:rPr>
              <a:t>(Collision collision):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when two objects collide.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-apple-system"/>
                <a:ea typeface="Roboto" panose="02000000000000000000" pitchFamily="2" charset="0"/>
              </a:rPr>
              <a:t>Update():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every frame (used for movement, input handling).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-apple-system"/>
                <a:ea typeface="Roboto" panose="02000000000000000000" pitchFamily="2" charset="0"/>
              </a:rPr>
              <a:t>LateUpdate</a:t>
            </a:r>
            <a:r>
              <a:rPr lang="en-US" sz="1600" b="1" dirty="0">
                <a:latin typeface="-apple-system"/>
                <a:ea typeface="Roboto" panose="02000000000000000000" pitchFamily="2" charset="0"/>
              </a:rPr>
              <a:t>():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after Update() (used for camera follow logic).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-apple-system"/>
              </a:rPr>
              <a:t>OnApplicationQuit</a:t>
            </a:r>
            <a:r>
              <a:rPr lang="en-US" sz="1600" b="1" dirty="0">
                <a:latin typeface="-apple-system"/>
              </a:rPr>
              <a:t>(): </a:t>
            </a:r>
            <a:r>
              <a:rPr lang="en-US" sz="1600" dirty="0">
                <a:latin typeface="-apple-system"/>
              </a:rPr>
              <a:t>Called when the application is closing or stopping.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-apple-system"/>
                <a:ea typeface="Roboto" panose="02000000000000000000" pitchFamily="2" charset="0"/>
              </a:rPr>
              <a:t>OnDisable</a:t>
            </a:r>
            <a:r>
              <a:rPr lang="en-US" sz="1600" b="1" dirty="0">
                <a:latin typeface="-apple-system"/>
                <a:ea typeface="Roboto" panose="02000000000000000000" pitchFamily="2" charset="0"/>
              </a:rPr>
              <a:t>():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when the object/script is disabled.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 err="1">
                <a:latin typeface="-apple-system"/>
                <a:ea typeface="Roboto" panose="02000000000000000000" pitchFamily="2" charset="0"/>
              </a:rPr>
              <a:t>OnDestroy</a:t>
            </a:r>
            <a:r>
              <a:rPr lang="en-US" sz="1600" b="1" dirty="0">
                <a:latin typeface="-apple-system"/>
                <a:ea typeface="Roboto" panose="02000000000000000000" pitchFamily="2" charset="0"/>
              </a:rPr>
              <a:t>():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Called just before the object is destroyed.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E8441E4-57CA-8BFA-2898-1D17A186848C}"/>
              </a:ext>
            </a:extLst>
          </p:cNvPr>
          <p:cNvSpPr/>
          <p:nvPr/>
        </p:nvSpPr>
        <p:spPr>
          <a:xfrm>
            <a:off x="8978900" y="584200"/>
            <a:ext cx="1790700" cy="280611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Awake()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EAC4C57-E712-A889-9BDD-891F4D528EC3}"/>
              </a:ext>
            </a:extLst>
          </p:cNvPr>
          <p:cNvSpPr/>
          <p:nvPr/>
        </p:nvSpPr>
        <p:spPr>
          <a:xfrm>
            <a:off x="8978900" y="1219200"/>
            <a:ext cx="1790700" cy="280611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/>
              <a:t>OnEnable</a:t>
            </a:r>
            <a:r>
              <a:rPr lang="en-US" sz="1200" b="1" dirty="0"/>
              <a:t>()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B3D79C4-1603-AD33-69E8-EB0A4FC7E833}"/>
              </a:ext>
            </a:extLst>
          </p:cNvPr>
          <p:cNvCxnSpPr>
            <a:stCxn id="12" idx="2"/>
            <a:endCxn id="15" idx="0"/>
          </p:cNvCxnSpPr>
          <p:nvPr/>
        </p:nvCxnSpPr>
        <p:spPr>
          <a:xfrm>
            <a:off x="9874250" y="864811"/>
            <a:ext cx="0" cy="3543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AB752BE1-D39E-44BB-96A9-1486C1E2DFCA}"/>
              </a:ext>
            </a:extLst>
          </p:cNvPr>
          <p:cNvSpPr/>
          <p:nvPr/>
        </p:nvSpPr>
        <p:spPr>
          <a:xfrm>
            <a:off x="8978900" y="1854200"/>
            <a:ext cx="1790700" cy="280611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Start()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E7FE4D4-AB6D-65D0-E3A8-6E5F3261D166}"/>
              </a:ext>
            </a:extLst>
          </p:cNvPr>
          <p:cNvSpPr/>
          <p:nvPr/>
        </p:nvSpPr>
        <p:spPr>
          <a:xfrm>
            <a:off x="8978900" y="2811839"/>
            <a:ext cx="1790700" cy="280611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/>
              <a:t>FixedUpdate</a:t>
            </a:r>
            <a:r>
              <a:rPr lang="en-US" sz="1200" b="1" dirty="0"/>
              <a:t>()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BFFE8F4-A2A2-CACB-5373-5494A336BBB6}"/>
              </a:ext>
            </a:extLst>
          </p:cNvPr>
          <p:cNvCxnSpPr>
            <a:stCxn id="24" idx="2"/>
            <a:endCxn id="25" idx="0"/>
          </p:cNvCxnSpPr>
          <p:nvPr/>
        </p:nvCxnSpPr>
        <p:spPr>
          <a:xfrm>
            <a:off x="9874250" y="2134811"/>
            <a:ext cx="0" cy="6770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503AFF3-799E-A2E5-823A-6A77E00CBEEC}"/>
              </a:ext>
            </a:extLst>
          </p:cNvPr>
          <p:cNvCxnSpPr/>
          <p:nvPr/>
        </p:nvCxnSpPr>
        <p:spPr>
          <a:xfrm>
            <a:off x="9874250" y="1499811"/>
            <a:ext cx="0" cy="3543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8AA4D8B-3844-F16A-7ACB-332B00D30B32}"/>
              </a:ext>
            </a:extLst>
          </p:cNvPr>
          <p:cNvSpPr/>
          <p:nvPr/>
        </p:nvSpPr>
        <p:spPr>
          <a:xfrm>
            <a:off x="8978900" y="3430211"/>
            <a:ext cx="1790700" cy="280611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Update()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88EB6082-8252-8BA8-5E3F-12A535AC5038}"/>
              </a:ext>
            </a:extLst>
          </p:cNvPr>
          <p:cNvSpPr/>
          <p:nvPr/>
        </p:nvSpPr>
        <p:spPr>
          <a:xfrm>
            <a:off x="8978900" y="4065211"/>
            <a:ext cx="1790700" cy="280611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/>
              <a:t>LateUpdate</a:t>
            </a:r>
            <a:r>
              <a:rPr lang="en-US" sz="1200" b="1" dirty="0"/>
              <a:t>()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0261E9C-52FC-D224-1B57-BFAE951B61DC}"/>
              </a:ext>
            </a:extLst>
          </p:cNvPr>
          <p:cNvCxnSpPr>
            <a:stCxn id="36" idx="2"/>
            <a:endCxn id="37" idx="0"/>
          </p:cNvCxnSpPr>
          <p:nvPr/>
        </p:nvCxnSpPr>
        <p:spPr>
          <a:xfrm>
            <a:off x="9874250" y="3710822"/>
            <a:ext cx="0" cy="3543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AB814DF1-88A9-B606-72C7-0CF84A546F9D}"/>
              </a:ext>
            </a:extLst>
          </p:cNvPr>
          <p:cNvSpPr/>
          <p:nvPr/>
        </p:nvSpPr>
        <p:spPr>
          <a:xfrm>
            <a:off x="8978900" y="5077578"/>
            <a:ext cx="1790700" cy="28061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/>
              <a:t>OnApplicationQuit</a:t>
            </a:r>
            <a:r>
              <a:rPr lang="en-US" sz="1200" b="1" dirty="0"/>
              <a:t>()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7CE7D1A-D79C-C30C-2547-9E75FD654168}"/>
              </a:ext>
            </a:extLst>
          </p:cNvPr>
          <p:cNvCxnSpPr>
            <a:cxnSpLocks/>
            <a:endCxn id="39" idx="0"/>
          </p:cNvCxnSpPr>
          <p:nvPr/>
        </p:nvCxnSpPr>
        <p:spPr>
          <a:xfrm>
            <a:off x="9874250" y="4345822"/>
            <a:ext cx="0" cy="731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73B3A72-104B-2F13-D478-EB8772623910}"/>
              </a:ext>
            </a:extLst>
          </p:cNvPr>
          <p:cNvCxnSpPr/>
          <p:nvPr/>
        </p:nvCxnSpPr>
        <p:spPr>
          <a:xfrm>
            <a:off x="9874250" y="3080961"/>
            <a:ext cx="0" cy="3543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7A41A44-1B69-C8C6-89C3-1527C69EE613}"/>
              </a:ext>
            </a:extLst>
          </p:cNvPr>
          <p:cNvSpPr/>
          <p:nvPr/>
        </p:nvSpPr>
        <p:spPr>
          <a:xfrm>
            <a:off x="8978900" y="5643939"/>
            <a:ext cx="1790700" cy="28061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/>
              <a:t>OnDisable</a:t>
            </a:r>
            <a:r>
              <a:rPr lang="en-US" sz="1200" b="1" dirty="0"/>
              <a:t>()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A7992EB-10E7-7C5A-8A02-5FAB338A7AE2}"/>
              </a:ext>
            </a:extLst>
          </p:cNvPr>
          <p:cNvSpPr/>
          <p:nvPr/>
        </p:nvSpPr>
        <p:spPr>
          <a:xfrm>
            <a:off x="8978900" y="6210300"/>
            <a:ext cx="1790700" cy="28061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 err="1"/>
              <a:t>OnDestroy</a:t>
            </a:r>
            <a:r>
              <a:rPr lang="en-US" sz="1200" b="1" dirty="0"/>
              <a:t>()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E93B7BD-773B-60F2-AB1D-7E79ED8094B5}"/>
              </a:ext>
            </a:extLst>
          </p:cNvPr>
          <p:cNvCxnSpPr>
            <a:cxnSpLocks/>
            <a:endCxn id="45" idx="0"/>
          </p:cNvCxnSpPr>
          <p:nvPr/>
        </p:nvCxnSpPr>
        <p:spPr>
          <a:xfrm>
            <a:off x="9874250" y="5358189"/>
            <a:ext cx="0" cy="2857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154CEA8-8A73-0B6E-8B3B-0FA415616325}"/>
              </a:ext>
            </a:extLst>
          </p:cNvPr>
          <p:cNvCxnSpPr>
            <a:cxnSpLocks/>
          </p:cNvCxnSpPr>
          <p:nvPr/>
        </p:nvCxnSpPr>
        <p:spPr>
          <a:xfrm>
            <a:off x="9874250" y="5924550"/>
            <a:ext cx="0" cy="2857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64">
            <a:extLst>
              <a:ext uri="{FF2B5EF4-FFF2-40B4-BE49-F238E27FC236}">
                <a16:creationId xmlns:a16="http://schemas.microsoft.com/office/drawing/2014/main" id="{C3ACAF53-9D42-7797-A2FA-53DA066A8389}"/>
              </a:ext>
            </a:extLst>
          </p:cNvPr>
          <p:cNvCxnSpPr>
            <a:cxnSpLocks/>
            <a:stCxn id="37" idx="2"/>
          </p:cNvCxnSpPr>
          <p:nvPr/>
        </p:nvCxnSpPr>
        <p:spPr>
          <a:xfrm rot="5400000" flipH="1">
            <a:off x="8904664" y="3376236"/>
            <a:ext cx="1939172" cy="12700"/>
          </a:xfrm>
          <a:prstGeom prst="curvedConnector5">
            <a:avLst>
              <a:gd name="adj1" fmla="val -19647"/>
              <a:gd name="adj2" fmla="val -13250000"/>
              <a:gd name="adj3" fmla="val 99805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onnector: Curved 83">
            <a:extLst>
              <a:ext uri="{FF2B5EF4-FFF2-40B4-BE49-F238E27FC236}">
                <a16:creationId xmlns:a16="http://schemas.microsoft.com/office/drawing/2014/main" id="{7258EA30-EEB7-08E7-ADEC-6E67541375D2}"/>
              </a:ext>
            </a:extLst>
          </p:cNvPr>
          <p:cNvCxnSpPr>
            <a:cxnSpLocks/>
            <a:stCxn id="25" idx="2"/>
            <a:endCxn id="25" idx="0"/>
          </p:cNvCxnSpPr>
          <p:nvPr/>
        </p:nvCxnSpPr>
        <p:spPr>
          <a:xfrm rot="5400000" flipH="1">
            <a:off x="9733944" y="2952145"/>
            <a:ext cx="280611" cy="12700"/>
          </a:xfrm>
          <a:prstGeom prst="curvedConnector5">
            <a:avLst>
              <a:gd name="adj1" fmla="val -81465"/>
              <a:gd name="adj2" fmla="val 8850000"/>
              <a:gd name="adj3" fmla="val 181465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Left Brace 92">
            <a:extLst>
              <a:ext uri="{FF2B5EF4-FFF2-40B4-BE49-F238E27FC236}">
                <a16:creationId xmlns:a16="http://schemas.microsoft.com/office/drawing/2014/main" id="{74AE8241-EAA9-A29F-6FF9-97215DFACF8A}"/>
              </a:ext>
            </a:extLst>
          </p:cNvPr>
          <p:cNvSpPr/>
          <p:nvPr/>
        </p:nvSpPr>
        <p:spPr>
          <a:xfrm>
            <a:off x="8332579" y="717550"/>
            <a:ext cx="339724" cy="1276349"/>
          </a:xfrm>
          <a:prstGeom prst="leftBrace">
            <a:avLst>
              <a:gd name="adj1" fmla="val 8333"/>
              <a:gd name="adj2" fmla="val 49502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584A580-40AC-3478-F829-1131D5C9B563}"/>
              </a:ext>
            </a:extLst>
          </p:cNvPr>
          <p:cNvSpPr txBox="1"/>
          <p:nvPr/>
        </p:nvSpPr>
        <p:spPr>
          <a:xfrm rot="16200000">
            <a:off x="7545263" y="1201836"/>
            <a:ext cx="1202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Initialization</a:t>
            </a:r>
          </a:p>
        </p:txBody>
      </p:sp>
      <p:sp>
        <p:nvSpPr>
          <p:cNvPr id="95" name="Left Brace 94">
            <a:extLst>
              <a:ext uri="{FF2B5EF4-FFF2-40B4-BE49-F238E27FC236}">
                <a16:creationId xmlns:a16="http://schemas.microsoft.com/office/drawing/2014/main" id="{A727A066-8553-D25E-8BCB-C6521027FA8F}"/>
              </a:ext>
            </a:extLst>
          </p:cNvPr>
          <p:cNvSpPr/>
          <p:nvPr/>
        </p:nvSpPr>
        <p:spPr>
          <a:xfrm>
            <a:off x="8332580" y="2952750"/>
            <a:ext cx="339724" cy="1276349"/>
          </a:xfrm>
          <a:prstGeom prst="leftBrace">
            <a:avLst>
              <a:gd name="adj1" fmla="val 8333"/>
              <a:gd name="adj2" fmla="val 49502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3A4FE46-461E-8A46-CD91-1183C92E523D}"/>
              </a:ext>
            </a:extLst>
          </p:cNvPr>
          <p:cNvSpPr txBox="1"/>
          <p:nvPr/>
        </p:nvSpPr>
        <p:spPr>
          <a:xfrm rot="16200000">
            <a:off x="7433088" y="3437036"/>
            <a:ext cx="1426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Frame Updates</a:t>
            </a:r>
          </a:p>
        </p:txBody>
      </p:sp>
      <p:sp>
        <p:nvSpPr>
          <p:cNvPr id="97" name="Left Brace 96">
            <a:extLst>
              <a:ext uri="{FF2B5EF4-FFF2-40B4-BE49-F238E27FC236}">
                <a16:creationId xmlns:a16="http://schemas.microsoft.com/office/drawing/2014/main" id="{DD409CE4-535E-40AF-3495-65DC6FBCB4D0}"/>
              </a:ext>
            </a:extLst>
          </p:cNvPr>
          <p:cNvSpPr/>
          <p:nvPr/>
        </p:nvSpPr>
        <p:spPr>
          <a:xfrm>
            <a:off x="8332580" y="5152644"/>
            <a:ext cx="339724" cy="1276349"/>
          </a:xfrm>
          <a:prstGeom prst="leftBrace">
            <a:avLst>
              <a:gd name="adj1" fmla="val 8333"/>
              <a:gd name="adj2" fmla="val 49502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AF230D2-B315-7FD9-6D96-797D26A4EC43}"/>
              </a:ext>
            </a:extLst>
          </p:cNvPr>
          <p:cNvSpPr txBox="1"/>
          <p:nvPr/>
        </p:nvSpPr>
        <p:spPr>
          <a:xfrm rot="16200000">
            <a:off x="7314210" y="5636930"/>
            <a:ext cx="16642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Decommissioning</a:t>
            </a:r>
          </a:p>
        </p:txBody>
      </p:sp>
    </p:spTree>
    <p:extLst>
      <p:ext uri="{BB962C8B-B14F-4D97-AF65-F5344CB8AC3E}">
        <p14:creationId xmlns:p14="http://schemas.microsoft.com/office/powerpoint/2010/main" val="258565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370E4F-3CBB-0740-37FB-492698FE0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915" y="618733"/>
            <a:ext cx="7840169" cy="56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403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8C296B-E5E1-ADE1-2B9D-B6F27C847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1D2E417-22A1-8DED-4923-1AE5BFEC9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BA0A37-2B5F-FF00-BD20-3D3EE2D8E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176" y="1711569"/>
            <a:ext cx="6220768" cy="39177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80121A-D9E7-BC4C-7F67-F3E6E7BE957E}"/>
              </a:ext>
            </a:extLst>
          </p:cNvPr>
          <p:cNvSpPr txBox="1"/>
          <p:nvPr/>
        </p:nvSpPr>
        <p:spPr>
          <a:xfrm>
            <a:off x="680830" y="495420"/>
            <a:ext cx="5643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Unity’s Interface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4470A7-9020-CAF3-E750-1B9268EA3EE0}"/>
              </a:ext>
            </a:extLst>
          </p:cNvPr>
          <p:cNvSpPr txBox="1"/>
          <p:nvPr/>
        </p:nvSpPr>
        <p:spPr>
          <a:xfrm>
            <a:off x="452230" y="1521074"/>
            <a:ext cx="446764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Toolbar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offers access to your Unity Account and Unity Cloud Services, along with controls for Play mode, Undo history, Unity Search, a layer visibility menu, and the Editor layout menu.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Hierarchy window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displays a structured text list of all </a:t>
            </a:r>
            <a:r>
              <a:rPr lang="en-US" sz="1600" dirty="0" err="1">
                <a:latin typeface="-apple-system"/>
                <a:ea typeface="Roboto" panose="02000000000000000000" pitchFamily="2" charset="0"/>
              </a:rPr>
              <a:t>GameObjects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within the Scene. It showcases how </a:t>
            </a:r>
            <a:r>
              <a:rPr lang="en-US" sz="1600" dirty="0" err="1">
                <a:latin typeface="-apple-system"/>
                <a:ea typeface="Roboto" panose="02000000000000000000" pitchFamily="2" charset="0"/>
              </a:rPr>
              <a:t>GameObjects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are connected and organized in relation to one another.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Inspector window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lets you examine and modify the properties of the currently selected </a:t>
            </a:r>
            <a:r>
              <a:rPr lang="en-US" sz="1600" dirty="0" err="1">
                <a:latin typeface="-apple-system"/>
                <a:ea typeface="Roboto" panose="02000000000000000000" pitchFamily="2" charset="0"/>
              </a:rPr>
              <a:t>GameObject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Since various </a:t>
            </a:r>
            <a:r>
              <a:rPr lang="en-US" sz="1600" dirty="0" err="1">
                <a:latin typeface="-apple-system"/>
                <a:ea typeface="Roboto" panose="02000000000000000000" pitchFamily="2" charset="0"/>
              </a:rPr>
              <a:t>GameObjects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possess unique sets of properties, the layout and content of the Inspector window adapt each time a different </a:t>
            </a:r>
            <a:r>
              <a:rPr lang="en-US" sz="1600" dirty="0" err="1">
                <a:latin typeface="-apple-system"/>
                <a:ea typeface="Roboto" panose="02000000000000000000" pitchFamily="2" charset="0"/>
              </a:rPr>
              <a:t>GameObject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is chosen.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endParaRPr lang="en-US" sz="1600" dirty="0">
              <a:latin typeface="-apple-system"/>
              <a:ea typeface="Roboto" panose="020000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36C4336-8501-8116-B221-0B2294EA7CBA}"/>
              </a:ext>
            </a:extLst>
          </p:cNvPr>
          <p:cNvSpPr/>
          <p:nvPr/>
        </p:nvSpPr>
        <p:spPr>
          <a:xfrm>
            <a:off x="5416826" y="1769166"/>
            <a:ext cx="6220768" cy="838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35086F-2771-FF6A-5B00-C95A1CF386B5}"/>
              </a:ext>
            </a:extLst>
          </p:cNvPr>
          <p:cNvSpPr/>
          <p:nvPr/>
        </p:nvSpPr>
        <p:spPr>
          <a:xfrm>
            <a:off x="9854648" y="1910632"/>
            <a:ext cx="724452" cy="23756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44877F9-5FB1-4BC9-7250-B25E3C3E1783}"/>
              </a:ext>
            </a:extLst>
          </p:cNvPr>
          <p:cNvSpPr/>
          <p:nvPr/>
        </p:nvSpPr>
        <p:spPr>
          <a:xfrm>
            <a:off x="10629900" y="1910632"/>
            <a:ext cx="1007694" cy="37186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llout: Bent Line 17">
            <a:extLst>
              <a:ext uri="{FF2B5EF4-FFF2-40B4-BE49-F238E27FC236}">
                <a16:creationId xmlns:a16="http://schemas.microsoft.com/office/drawing/2014/main" id="{A3182391-FD19-73D8-593C-9827DFA165F4}"/>
              </a:ext>
            </a:extLst>
          </p:cNvPr>
          <p:cNvSpPr/>
          <p:nvPr/>
        </p:nvSpPr>
        <p:spPr>
          <a:xfrm flipH="1">
            <a:off x="7787307" y="1133263"/>
            <a:ext cx="333441" cy="3351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8632"/>
              <a:gd name="adj6" fmla="val -89193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allout: Bent Line 18">
            <a:extLst>
              <a:ext uri="{FF2B5EF4-FFF2-40B4-BE49-F238E27FC236}">
                <a16:creationId xmlns:a16="http://schemas.microsoft.com/office/drawing/2014/main" id="{5737E1FE-B591-B650-125F-D7309CEEDE7F}"/>
              </a:ext>
            </a:extLst>
          </p:cNvPr>
          <p:cNvSpPr/>
          <p:nvPr/>
        </p:nvSpPr>
        <p:spPr>
          <a:xfrm flipH="1">
            <a:off x="9220200" y="2869996"/>
            <a:ext cx="333441" cy="3351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8632"/>
              <a:gd name="adj6" fmla="val -8919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allout: Bent Line 19">
            <a:extLst>
              <a:ext uri="{FF2B5EF4-FFF2-40B4-BE49-F238E27FC236}">
                <a16:creationId xmlns:a16="http://schemas.microsoft.com/office/drawing/2014/main" id="{27D289F9-263F-4076-6F69-FB591CEF3C84}"/>
              </a:ext>
            </a:extLst>
          </p:cNvPr>
          <p:cNvSpPr/>
          <p:nvPr/>
        </p:nvSpPr>
        <p:spPr>
          <a:xfrm flipH="1">
            <a:off x="9995968" y="4744810"/>
            <a:ext cx="333441" cy="3351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8632"/>
              <a:gd name="adj6" fmla="val -8919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6B3920E-13ED-168D-FBD2-E3EA48134143}"/>
              </a:ext>
            </a:extLst>
          </p:cNvPr>
          <p:cNvSpPr txBox="1"/>
          <p:nvPr/>
        </p:nvSpPr>
        <p:spPr>
          <a:xfrm>
            <a:off x="7806358" y="1127538"/>
            <a:ext cx="333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3BD34F-2C7F-944B-8F64-113EAAF6CD44}"/>
              </a:ext>
            </a:extLst>
          </p:cNvPr>
          <p:cNvSpPr txBox="1"/>
          <p:nvPr/>
        </p:nvSpPr>
        <p:spPr>
          <a:xfrm>
            <a:off x="9239250" y="2852899"/>
            <a:ext cx="333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A5F4F6-DEDE-7674-97EF-BFAEFDEE6A6A}"/>
              </a:ext>
            </a:extLst>
          </p:cNvPr>
          <p:cNvSpPr txBox="1"/>
          <p:nvPr/>
        </p:nvSpPr>
        <p:spPr>
          <a:xfrm>
            <a:off x="10007048" y="4738849"/>
            <a:ext cx="333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15042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E1F1EA-245B-830E-1294-9F3173BCD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E1D43E6-151C-E5B5-6493-439519689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D7D0A-C959-F06D-5E4A-17D3F3958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176" y="1711569"/>
            <a:ext cx="6220768" cy="39177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45CCA8-7574-F924-AB82-30B7FDC378B6}"/>
              </a:ext>
            </a:extLst>
          </p:cNvPr>
          <p:cNvSpPr txBox="1"/>
          <p:nvPr/>
        </p:nvSpPr>
        <p:spPr>
          <a:xfrm>
            <a:off x="693530" y="495420"/>
            <a:ext cx="5643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Unity’s Interface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ADD527-3580-F139-52C9-9F6532603658}"/>
              </a:ext>
            </a:extLst>
          </p:cNvPr>
          <p:cNvSpPr txBox="1"/>
          <p:nvPr/>
        </p:nvSpPr>
        <p:spPr>
          <a:xfrm>
            <a:off x="452230" y="2032372"/>
            <a:ext cx="44676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Scene view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enables you to navigate and modify your Scene visually. It supports both 3D and 2D perspectives, depending on the nature of the Project you are working with.</a:t>
            </a:r>
          </a:p>
          <a:p>
            <a:pPr marL="342900" indent="-342900">
              <a:buFont typeface="+mj-lt"/>
              <a:buAutoNum type="arabicPeriod" startAt="4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 startAt="4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Game view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provides a preview of your game's final rendered appearance as seen through your Scene Cameras. The simulation starts when you press the Play button.</a:t>
            </a:r>
          </a:p>
          <a:p>
            <a:pPr marL="342900" indent="-342900">
              <a:buFont typeface="+mj-lt"/>
              <a:buAutoNum type="arabicPeriod" startAt="4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342900" indent="-342900">
              <a:buFont typeface="+mj-lt"/>
              <a:buAutoNum type="arabicPeriod" startAt="4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Project window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showcases your library of Assets that are accessible for use in your Project. Any Assets you import will be displayed in this window.</a:t>
            </a:r>
          </a:p>
          <a:p>
            <a:endParaRPr lang="en-US" sz="1600" dirty="0">
              <a:latin typeface="-apple-system"/>
              <a:ea typeface="Roboto" panose="02000000000000000000" pitchFamily="2" charset="0"/>
            </a:endParaRPr>
          </a:p>
        </p:txBody>
      </p:sp>
      <p:sp>
        <p:nvSpPr>
          <p:cNvPr id="18" name="Callout: Bent Line 17">
            <a:extLst>
              <a:ext uri="{FF2B5EF4-FFF2-40B4-BE49-F238E27FC236}">
                <a16:creationId xmlns:a16="http://schemas.microsoft.com/office/drawing/2014/main" id="{D200526F-AD58-CB77-6EC0-A2E7F77738D8}"/>
              </a:ext>
            </a:extLst>
          </p:cNvPr>
          <p:cNvSpPr/>
          <p:nvPr/>
        </p:nvSpPr>
        <p:spPr>
          <a:xfrm flipH="1">
            <a:off x="5416826" y="1305711"/>
            <a:ext cx="333441" cy="3351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8632"/>
              <a:gd name="adj6" fmla="val -89193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allout: Bent Line 18">
            <a:extLst>
              <a:ext uri="{FF2B5EF4-FFF2-40B4-BE49-F238E27FC236}">
                <a16:creationId xmlns:a16="http://schemas.microsoft.com/office/drawing/2014/main" id="{65A7C36C-798B-29FA-972F-05F20FA57264}"/>
              </a:ext>
            </a:extLst>
          </p:cNvPr>
          <p:cNvSpPr/>
          <p:nvPr/>
        </p:nvSpPr>
        <p:spPr>
          <a:xfrm rot="16200000" flipH="1">
            <a:off x="5417675" y="5930986"/>
            <a:ext cx="333441" cy="3351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8632"/>
              <a:gd name="adj6" fmla="val -8919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allout: Bent Line 19">
            <a:extLst>
              <a:ext uri="{FF2B5EF4-FFF2-40B4-BE49-F238E27FC236}">
                <a16:creationId xmlns:a16="http://schemas.microsoft.com/office/drawing/2014/main" id="{B6C0C300-7D2B-5968-9EDE-DDC774FBD074}"/>
              </a:ext>
            </a:extLst>
          </p:cNvPr>
          <p:cNvSpPr/>
          <p:nvPr/>
        </p:nvSpPr>
        <p:spPr>
          <a:xfrm rot="16200000" flipH="1">
            <a:off x="9640129" y="5925533"/>
            <a:ext cx="333441" cy="33513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88632"/>
              <a:gd name="adj6" fmla="val -89193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A87F372-A9CB-4824-3B1F-267DDF854E70}"/>
              </a:ext>
            </a:extLst>
          </p:cNvPr>
          <p:cNvSpPr txBox="1"/>
          <p:nvPr/>
        </p:nvSpPr>
        <p:spPr>
          <a:xfrm>
            <a:off x="5436701" y="1291397"/>
            <a:ext cx="333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7D3DBD-1470-EA99-9F6C-5575A401D1E9}"/>
              </a:ext>
            </a:extLst>
          </p:cNvPr>
          <p:cNvSpPr txBox="1"/>
          <p:nvPr/>
        </p:nvSpPr>
        <p:spPr>
          <a:xfrm>
            <a:off x="5439461" y="5933214"/>
            <a:ext cx="333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CD807C7-764E-75A8-DD19-3C21940710F5}"/>
              </a:ext>
            </a:extLst>
          </p:cNvPr>
          <p:cNvSpPr txBox="1"/>
          <p:nvPr/>
        </p:nvSpPr>
        <p:spPr>
          <a:xfrm>
            <a:off x="9653678" y="5921136"/>
            <a:ext cx="333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52DF5F-6483-C63D-F75D-75760E91E711}"/>
              </a:ext>
            </a:extLst>
          </p:cNvPr>
          <p:cNvSpPr/>
          <p:nvPr/>
        </p:nvSpPr>
        <p:spPr>
          <a:xfrm>
            <a:off x="5416826" y="1937122"/>
            <a:ext cx="4419324" cy="23424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20B9837-D5DD-7A0F-795D-D39745C006B4}"/>
              </a:ext>
            </a:extLst>
          </p:cNvPr>
          <p:cNvSpPr/>
          <p:nvPr/>
        </p:nvSpPr>
        <p:spPr>
          <a:xfrm>
            <a:off x="5416826" y="4330414"/>
            <a:ext cx="4419324" cy="12988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01B3E2-36CF-8168-96F3-E2A37D91B52E}"/>
              </a:ext>
            </a:extLst>
          </p:cNvPr>
          <p:cNvSpPr/>
          <p:nvPr/>
        </p:nvSpPr>
        <p:spPr>
          <a:xfrm>
            <a:off x="9886950" y="4330414"/>
            <a:ext cx="730250" cy="12988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31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47F7F5-D95D-37F5-958E-1FC924C8D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352D45B-6544-E9E0-DCBD-1F84D1D44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7A7A6-BFAB-C992-6773-367D52AA28C7}"/>
              </a:ext>
            </a:extLst>
          </p:cNvPr>
          <p:cNvSpPr txBox="1"/>
          <p:nvPr/>
        </p:nvSpPr>
        <p:spPr>
          <a:xfrm>
            <a:off x="553830" y="478460"/>
            <a:ext cx="5643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Scene 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6AD5EA-4117-6BBF-E7F8-52C0EAF3DDA1}"/>
              </a:ext>
            </a:extLst>
          </p:cNvPr>
          <p:cNvSpPr txBox="1"/>
          <p:nvPr/>
        </p:nvSpPr>
        <p:spPr>
          <a:xfrm>
            <a:off x="362622" y="3429000"/>
            <a:ext cx="34370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-apple-system"/>
                <a:ea typeface="Roboto" panose="02000000000000000000" pitchFamily="2" charset="0"/>
              </a:rPr>
              <a:t>Press and hold the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mouse wheel 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to pan the camera.</a:t>
            </a:r>
          </a:p>
        </p:txBody>
      </p:sp>
      <p:pic>
        <p:nvPicPr>
          <p:cNvPr id="8" name="Pan">
            <a:hlinkClick r:id="" action="ppaction://media"/>
            <a:extLst>
              <a:ext uri="{FF2B5EF4-FFF2-40B4-BE49-F238E27FC236}">
                <a16:creationId xmlns:a16="http://schemas.microsoft.com/office/drawing/2014/main" id="{5FF92BBF-D00F-BAC1-8906-727CFF85993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247" end="4827"/>
                </p14:media>
              </p:ext>
            </p:extLst>
          </p:nvPr>
        </p:nvPicPr>
        <p:blipFill>
          <a:blip r:embed="rId7"/>
          <a:srcRect t="2603" r="29623" b="35106"/>
          <a:stretch>
            <a:fillRect/>
          </a:stretch>
        </p:blipFill>
        <p:spPr>
          <a:xfrm>
            <a:off x="627509" y="1664072"/>
            <a:ext cx="2907245" cy="14474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342B21-69E1-A1BE-B332-0E3ED0EBF983}"/>
              </a:ext>
            </a:extLst>
          </p:cNvPr>
          <p:cNvSpPr txBox="1"/>
          <p:nvPr/>
        </p:nvSpPr>
        <p:spPr>
          <a:xfrm>
            <a:off x="1851979" y="3160752"/>
            <a:ext cx="4583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-apple-system"/>
                <a:ea typeface="Roboto" panose="02000000000000000000" pitchFamily="2" charset="0"/>
              </a:rPr>
              <a:t>Pan</a:t>
            </a:r>
          </a:p>
        </p:txBody>
      </p:sp>
      <p:pic>
        <p:nvPicPr>
          <p:cNvPr id="11" name="Orbit">
            <a:hlinkClick r:id="" action="ppaction://media"/>
            <a:extLst>
              <a:ext uri="{FF2B5EF4-FFF2-40B4-BE49-F238E27FC236}">
                <a16:creationId xmlns:a16="http://schemas.microsoft.com/office/drawing/2014/main" id="{2409CB5E-1BF4-433A-F270-3E969D00305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3452" end="2088"/>
                </p14:media>
              </p:ext>
            </p:extLst>
          </p:nvPr>
        </p:nvPicPr>
        <p:blipFill>
          <a:blip r:embed="rId8"/>
          <a:srcRect t="3232" r="29609" b="34154"/>
          <a:stretch>
            <a:fillRect/>
          </a:stretch>
        </p:blipFill>
        <p:spPr>
          <a:xfrm>
            <a:off x="4596301" y="1667301"/>
            <a:ext cx="2907245" cy="145463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BC6B27D-10E5-BE85-2A25-F2F651946FA0}"/>
              </a:ext>
            </a:extLst>
          </p:cNvPr>
          <p:cNvSpPr txBox="1"/>
          <p:nvPr/>
        </p:nvSpPr>
        <p:spPr>
          <a:xfrm>
            <a:off x="4196368" y="3429000"/>
            <a:ext cx="3799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-apple-system"/>
                <a:ea typeface="Roboto" panose="02000000000000000000" pitchFamily="2" charset="0"/>
              </a:rPr>
              <a:t>Hold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Alt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(Windows) or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Option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(macOS), and left-click and drag to orbit the Camera around the current pivot point.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C04367-621C-FA1F-C054-9E52B4603D42}"/>
              </a:ext>
            </a:extLst>
          </p:cNvPr>
          <p:cNvSpPr txBox="1"/>
          <p:nvPr/>
        </p:nvSpPr>
        <p:spPr>
          <a:xfrm>
            <a:off x="5751281" y="3160752"/>
            <a:ext cx="597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-apple-system"/>
                <a:ea typeface="Roboto" panose="02000000000000000000" pitchFamily="2" charset="0"/>
              </a:rPr>
              <a:t>Orbit</a:t>
            </a:r>
          </a:p>
        </p:txBody>
      </p:sp>
      <p:pic>
        <p:nvPicPr>
          <p:cNvPr id="14" name="Zoom">
            <a:hlinkClick r:id="" action="ppaction://media"/>
            <a:extLst>
              <a:ext uri="{FF2B5EF4-FFF2-40B4-BE49-F238E27FC236}">
                <a16:creationId xmlns:a16="http://schemas.microsoft.com/office/drawing/2014/main" id="{2E674EA5-22AD-547F-DBCB-854FFCB21B2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4">
                  <p14:trim st="1255" end="2086"/>
                </p14:media>
              </p:ext>
            </p:extLst>
          </p:nvPr>
        </p:nvPicPr>
        <p:blipFill>
          <a:blip r:embed="rId9"/>
          <a:srcRect t="2923" r="29836" b="33697"/>
          <a:stretch/>
        </p:blipFill>
        <p:spPr>
          <a:xfrm>
            <a:off x="8533164" y="1644716"/>
            <a:ext cx="2907245" cy="14772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F66DAD3-76AC-4972-F03D-534882D4926F}"/>
              </a:ext>
            </a:extLst>
          </p:cNvPr>
          <p:cNvSpPr txBox="1"/>
          <p:nvPr/>
        </p:nvSpPr>
        <p:spPr>
          <a:xfrm>
            <a:off x="8392359" y="3429000"/>
            <a:ext cx="31888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-apple-system"/>
                <a:ea typeface="Roboto" panose="02000000000000000000" pitchFamily="2" charset="0"/>
              </a:rPr>
              <a:t>Use the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mouse scroll wheel 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to zoom in and out.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5DD004-0328-E8C0-B87A-44BD54D68678}"/>
              </a:ext>
            </a:extLst>
          </p:cNvPr>
          <p:cNvSpPr txBox="1"/>
          <p:nvPr/>
        </p:nvSpPr>
        <p:spPr>
          <a:xfrm>
            <a:off x="9686835" y="3160752"/>
            <a:ext cx="5972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-apple-system"/>
                <a:ea typeface="Roboto" panose="02000000000000000000" pitchFamily="2" charset="0"/>
              </a:rPr>
              <a:t>Zoom</a:t>
            </a:r>
          </a:p>
        </p:txBody>
      </p:sp>
      <p:pic>
        <p:nvPicPr>
          <p:cNvPr id="29" name="Flythrough">
            <a:hlinkClick r:id="" action="ppaction://media"/>
            <a:extLst>
              <a:ext uri="{FF2B5EF4-FFF2-40B4-BE49-F238E27FC236}">
                <a16:creationId xmlns:a16="http://schemas.microsoft.com/office/drawing/2014/main" id="{CB3A12F5-2067-A3D1-5B10-5F90BDD0D8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5">
                  <p14:trim st="3093" end="2957"/>
                </p14:media>
              </p:ext>
            </p:extLst>
          </p:nvPr>
        </p:nvPicPr>
        <p:blipFill>
          <a:blip r:embed="rId10"/>
          <a:srcRect t="2389" r="29987" b="34032"/>
          <a:stretch/>
        </p:blipFill>
        <p:spPr>
          <a:xfrm>
            <a:off x="4145286" y="4307381"/>
            <a:ext cx="3898379" cy="199131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60C0653-78D2-1F45-4510-04B3EF09E7C1}"/>
              </a:ext>
            </a:extLst>
          </p:cNvPr>
          <p:cNvSpPr txBox="1"/>
          <p:nvPr/>
        </p:nvSpPr>
        <p:spPr>
          <a:xfrm>
            <a:off x="362622" y="5089399"/>
            <a:ext cx="3437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-apple-system"/>
                <a:ea typeface="Roboto" panose="02000000000000000000" pitchFamily="2" charset="0"/>
              </a:rPr>
              <a:t>Use the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Flythrough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mode to fly around the Scene view in first-person, similar to how you would navigate in many games.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C4BD2CD-8530-AB2E-B12C-8241E7D3C574}"/>
              </a:ext>
            </a:extLst>
          </p:cNvPr>
          <p:cNvSpPr txBox="1"/>
          <p:nvPr/>
        </p:nvSpPr>
        <p:spPr>
          <a:xfrm>
            <a:off x="8392359" y="4271362"/>
            <a:ext cx="34370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-apple-system"/>
                <a:ea typeface="Roboto" panose="02000000000000000000" pitchFamily="2" charset="0"/>
              </a:rPr>
              <a:t>To enter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Flythrough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mode and navigate through the Scene view in Flythrough mode:</a:t>
            </a:r>
          </a:p>
          <a:p>
            <a:endParaRPr lang="en-US" sz="1200" dirty="0">
              <a:latin typeface="-apple-system"/>
              <a:ea typeface="Roboto" panose="02000000000000000000" pitchFamily="2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-apple-system"/>
                <a:ea typeface="Roboto" panose="02000000000000000000" pitchFamily="2" charset="0"/>
              </a:rPr>
              <a:t>Click and hold the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right mouse button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.</a:t>
            </a:r>
          </a:p>
          <a:p>
            <a:endParaRPr lang="en-US" sz="1200" dirty="0">
              <a:latin typeface="-apple-system"/>
              <a:ea typeface="Roboto" panose="02000000000000000000" pitchFamily="2" charset="0"/>
            </a:endParaRPr>
          </a:p>
          <a:p>
            <a:r>
              <a:rPr lang="en-US" sz="1200" dirty="0">
                <a:latin typeface="-apple-system"/>
                <a:ea typeface="Roboto" panose="02000000000000000000" pitchFamily="2" charset="0"/>
              </a:rPr>
              <a:t>Do the following to navigate through the Scene view:</a:t>
            </a:r>
          </a:p>
          <a:p>
            <a:pPr marL="228600" indent="-228600">
              <a:buFont typeface="+mj-lt"/>
              <a:buAutoNum type="arabicPeriod" startAt="2"/>
            </a:pPr>
            <a:r>
              <a:rPr lang="en-US" sz="1200" dirty="0">
                <a:latin typeface="-apple-system"/>
                <a:ea typeface="Roboto" panose="02000000000000000000" pitchFamily="2" charset="0"/>
              </a:rPr>
              <a:t>Use your mouse to move the view.</a:t>
            </a:r>
          </a:p>
          <a:p>
            <a:pPr marL="228600" indent="-228600">
              <a:buFont typeface="+mj-lt"/>
              <a:buAutoNum type="arabicPeriod" startAt="3"/>
            </a:pPr>
            <a:r>
              <a:rPr lang="en-US" sz="1200" dirty="0">
                <a:latin typeface="-apple-system"/>
                <a:ea typeface="Roboto" panose="02000000000000000000" pitchFamily="2" charset="0"/>
              </a:rPr>
              <a:t>To move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forward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or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backward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, press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W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or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S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.</a:t>
            </a:r>
          </a:p>
          <a:p>
            <a:pPr marL="228600" indent="-228600">
              <a:buFont typeface="+mj-lt"/>
              <a:buAutoNum type="arabicPeriod" startAt="3"/>
            </a:pPr>
            <a:r>
              <a:rPr lang="en-US" sz="1200" dirty="0">
                <a:latin typeface="-apple-system"/>
                <a:ea typeface="Roboto" panose="02000000000000000000" pitchFamily="2" charset="0"/>
              </a:rPr>
              <a:t>To move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left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or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right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, press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A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or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D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.</a:t>
            </a:r>
          </a:p>
          <a:p>
            <a:pPr marL="228600" indent="-228600">
              <a:buFont typeface="+mj-lt"/>
              <a:buAutoNum type="arabicPeriod" startAt="3"/>
            </a:pPr>
            <a:r>
              <a:rPr lang="en-US" sz="1200" dirty="0">
                <a:latin typeface="-apple-system"/>
                <a:ea typeface="Roboto" panose="02000000000000000000" pitchFamily="2" charset="0"/>
              </a:rPr>
              <a:t>To move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up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or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down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, press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Q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 or </a:t>
            </a:r>
            <a:r>
              <a:rPr lang="en-US" sz="1200" b="1" dirty="0">
                <a:latin typeface="-apple-system"/>
                <a:ea typeface="Roboto" panose="02000000000000000000" pitchFamily="2" charset="0"/>
              </a:rPr>
              <a:t>E</a:t>
            </a:r>
            <a:r>
              <a:rPr lang="en-US" sz="1200" dirty="0">
                <a:latin typeface="-apple-system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23243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10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72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836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7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596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2815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 mute="1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 mute="1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363D55-3098-25CE-5A55-69EF7BFB4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B363A0D-A75B-0FC5-7883-1B46F0537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A8586C-F460-29C3-C411-1F39D9A20E69}"/>
              </a:ext>
            </a:extLst>
          </p:cNvPr>
          <p:cNvSpPr txBox="1"/>
          <p:nvPr/>
        </p:nvSpPr>
        <p:spPr>
          <a:xfrm>
            <a:off x="600478" y="495420"/>
            <a:ext cx="54955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/>
                </a:solidFill>
                <a:latin typeface="Roboto Black" panose="02000000000000000000" pitchFamily="2" charset="0"/>
                <a:ea typeface="Roboto Black" panose="02000000000000000000" pitchFamily="2" charset="0"/>
              </a:rPr>
              <a:t>Transforms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12A947-288F-82BC-1342-E416EB55E89A}"/>
              </a:ext>
            </a:extLst>
          </p:cNvPr>
          <p:cNvSpPr txBox="1"/>
          <p:nvPr/>
        </p:nvSpPr>
        <p:spPr>
          <a:xfrm>
            <a:off x="654316" y="1570770"/>
            <a:ext cx="54416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-apple-system"/>
                <a:ea typeface="Roboto" panose="02000000000000000000" pitchFamily="2" charset="0"/>
              </a:rPr>
              <a:t>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Transform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component keeps track of a </a:t>
            </a:r>
            <a:r>
              <a:rPr lang="en-US" sz="1600" dirty="0" err="1">
                <a:latin typeface="-apple-system"/>
                <a:ea typeface="Roboto" panose="02000000000000000000" pitchFamily="2" charset="0"/>
              </a:rPr>
              <a:t>GameObject's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Position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,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Rotation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,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Scale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, and its relationship to parent objects. </a:t>
            </a:r>
          </a:p>
          <a:p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u="sng" dirty="0">
                <a:latin typeface="-apple-system"/>
                <a:ea typeface="Roboto" panose="02000000000000000000" pitchFamily="2" charset="0"/>
              </a:rPr>
              <a:t>Every </a:t>
            </a:r>
            <a:r>
              <a:rPr lang="en-US" sz="1600" u="sng" dirty="0" err="1">
                <a:latin typeface="-apple-system"/>
                <a:ea typeface="Roboto" panose="02000000000000000000" pitchFamily="2" charset="0"/>
              </a:rPr>
              <a:t>GameObject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comes with a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Transform component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by default, which cannot be removed or omitted when creating a </a:t>
            </a:r>
            <a:r>
              <a:rPr lang="en-US" sz="1600" dirty="0" err="1">
                <a:latin typeface="-apple-system"/>
                <a:ea typeface="Roboto" panose="02000000000000000000" pitchFamily="2" charset="0"/>
              </a:rPr>
              <a:t>GameObject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212529"/>
              </a:solidFill>
              <a:latin typeface="-apple-system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529"/>
                </a:solidFill>
                <a:latin typeface="-apple-system"/>
              </a:rPr>
              <a:t>Unity measures 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</a:rPr>
              <a:t>Position</a:t>
            </a:r>
            <a:r>
              <a:rPr lang="en-US" sz="1600" dirty="0">
                <a:solidFill>
                  <a:srgbClr val="212529"/>
                </a:solidFill>
                <a:latin typeface="-apple-system"/>
              </a:rPr>
              <a:t>,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</a:rPr>
              <a:t>Rotation</a:t>
            </a:r>
            <a:r>
              <a:rPr lang="en-US" sz="1600" dirty="0">
                <a:solidFill>
                  <a:srgbClr val="212529"/>
                </a:solidFill>
                <a:latin typeface="-apple-system"/>
              </a:rPr>
              <a:t> and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</a:rPr>
              <a:t>Scale</a:t>
            </a:r>
            <a:r>
              <a:rPr lang="en-US" sz="1600" dirty="0">
                <a:solidFill>
                  <a:srgbClr val="212529"/>
                </a:solidFill>
                <a:latin typeface="-apple-system"/>
              </a:rPr>
              <a:t> values of a Transform relative to the Transform’s parent.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529"/>
                </a:solidFill>
                <a:latin typeface="-apple-system"/>
              </a:rPr>
              <a:t>If the Transform has no parent, Unity measures the properties in world space.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212529"/>
              </a:solidFill>
              <a:latin typeface="-apple-system"/>
            </a:endParaRPr>
          </a:p>
          <a:p>
            <a:r>
              <a:rPr lang="en-US" sz="1600" b="1" dirty="0">
                <a:solidFill>
                  <a:srgbClr val="212529"/>
                </a:solidFill>
                <a:latin typeface="-apple-system"/>
              </a:rPr>
              <a:t>Editing Transforms:</a:t>
            </a:r>
          </a:p>
          <a:p>
            <a:r>
              <a:rPr lang="en-US" sz="1600" dirty="0">
                <a:solidFill>
                  <a:srgbClr val="212529"/>
                </a:solidFill>
                <a:latin typeface="-apple-system"/>
              </a:rPr>
              <a:t>Transforms can be adjusted along three axes: the </a:t>
            </a:r>
            <a:r>
              <a:rPr lang="en-US" sz="1600" b="1" dirty="0">
                <a:latin typeface="-apple-system"/>
              </a:rPr>
              <a:t>x-axis</a:t>
            </a:r>
            <a:r>
              <a:rPr lang="en-US" sz="1600" dirty="0">
                <a:latin typeface="-apple-system"/>
              </a:rPr>
              <a:t>, </a:t>
            </a:r>
            <a:r>
              <a:rPr lang="en-US" sz="1600" b="1" dirty="0">
                <a:latin typeface="-apple-system"/>
              </a:rPr>
              <a:t>y-axis</a:t>
            </a:r>
            <a:r>
              <a:rPr lang="en-US" sz="1600" dirty="0">
                <a:latin typeface="-apple-system"/>
              </a:rPr>
              <a:t>, and </a:t>
            </a:r>
            <a:r>
              <a:rPr lang="en-US" sz="1600" b="1" dirty="0">
                <a:latin typeface="-apple-system"/>
              </a:rPr>
              <a:t>z-axis</a:t>
            </a:r>
            <a:r>
              <a:rPr lang="en-US" sz="1600" dirty="0">
                <a:latin typeface="-apple-system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12529"/>
                </a:solidFill>
                <a:latin typeface="-apple-system"/>
              </a:rPr>
              <a:t>These axes are visually represented by the colors </a:t>
            </a:r>
            <a:r>
              <a:rPr lang="en-US" sz="1600" b="1" dirty="0">
                <a:solidFill>
                  <a:srgbClr val="FF0000"/>
                </a:solidFill>
                <a:latin typeface="-apple-system"/>
              </a:rPr>
              <a:t>red</a:t>
            </a:r>
            <a:r>
              <a:rPr lang="en-US" sz="1600" dirty="0">
                <a:solidFill>
                  <a:srgbClr val="212529"/>
                </a:solidFill>
                <a:latin typeface="-apple-system"/>
              </a:rPr>
              <a:t>, </a:t>
            </a:r>
            <a:r>
              <a:rPr lang="en-US" sz="1600" b="1" dirty="0">
                <a:solidFill>
                  <a:schemeClr val="accent6"/>
                </a:solidFill>
                <a:latin typeface="-apple-system"/>
              </a:rPr>
              <a:t>green</a:t>
            </a:r>
            <a:r>
              <a:rPr lang="en-US" sz="1600" dirty="0">
                <a:solidFill>
                  <a:srgbClr val="212529"/>
                </a:solidFill>
                <a:latin typeface="-apple-system"/>
              </a:rPr>
              <a:t>, and </a:t>
            </a:r>
            <a:r>
              <a:rPr lang="en-US" sz="1600" b="1" dirty="0">
                <a:solidFill>
                  <a:srgbClr val="0070C0"/>
                </a:solidFill>
                <a:latin typeface="-apple-system"/>
              </a:rPr>
              <a:t>blue</a:t>
            </a:r>
            <a:r>
              <a:rPr lang="en-US" sz="1600" dirty="0">
                <a:solidFill>
                  <a:srgbClr val="212529"/>
                </a:solidFill>
                <a:latin typeface="-apple-system"/>
              </a:rPr>
              <a:t>, respectively.</a:t>
            </a:r>
            <a:endParaRPr lang="en-US" sz="1600" i="0" dirty="0">
              <a:solidFill>
                <a:srgbClr val="212529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C759A93-469F-0B47-53AF-B62A0FFF4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112" y="1597712"/>
            <a:ext cx="4131233" cy="1363307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8732BC7-E8F7-F708-44DB-B033FE660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425" y="3191468"/>
            <a:ext cx="3376607" cy="277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37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876264-8470-4DCA-2985-2074C2E13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E3F1FDB-975D-4F7A-F2D7-506618C96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C27104-DA7B-2496-78BD-9897D30E4672}"/>
              </a:ext>
            </a:extLst>
          </p:cNvPr>
          <p:cNvSpPr txBox="1"/>
          <p:nvPr/>
        </p:nvSpPr>
        <p:spPr>
          <a:xfrm>
            <a:off x="654316" y="527161"/>
            <a:ext cx="5776301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-apple-system"/>
                <a:ea typeface="Roboto" panose="02000000000000000000" pitchFamily="2" charset="0"/>
              </a:rPr>
              <a:t>There are three primary ways you can edit a Transform’s properties: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In 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Scene View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In the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Inspector Window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In your </a:t>
            </a:r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</a:rPr>
              <a:t>C# Script</a:t>
            </a:r>
          </a:p>
          <a:p>
            <a:pPr marL="342900" indent="-342900">
              <a:buFont typeface="+mj-lt"/>
              <a:buAutoNum type="arabicPeriod"/>
            </a:pPr>
            <a:endParaRPr lang="en-US" sz="1600" b="1" dirty="0">
              <a:solidFill>
                <a:schemeClr val="accent5"/>
              </a:solidFill>
              <a:latin typeface="-apple-system"/>
              <a:ea typeface="Roboto" panose="02000000000000000000" pitchFamily="2" charset="0"/>
            </a:endParaRPr>
          </a:p>
          <a:p>
            <a:r>
              <a:rPr lang="en-US" sz="1600" b="1" dirty="0">
                <a:latin typeface="-apple-system"/>
                <a:ea typeface="Roboto" panose="02000000000000000000" pitchFamily="2" charset="0"/>
              </a:rPr>
              <a:t>Scene View:</a:t>
            </a:r>
          </a:p>
          <a:p>
            <a:r>
              <a:rPr lang="en-US" sz="1600" dirty="0">
                <a:latin typeface="-apple-system"/>
                <a:ea typeface="Roboto" panose="02000000000000000000" pitchFamily="2" charset="0"/>
              </a:rPr>
              <a:t>In the Scene view, Transforms can be adjusted using the </a:t>
            </a:r>
            <a:r>
              <a:rPr lang="en-US" sz="1600" u="sng" dirty="0">
                <a:latin typeface="-apple-system"/>
                <a:ea typeface="Roboto" panose="02000000000000000000" pitchFamily="2" charset="0"/>
              </a:rPr>
              <a:t>Move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, </a:t>
            </a:r>
            <a:r>
              <a:rPr lang="en-US" sz="1600" u="sng" dirty="0">
                <a:latin typeface="-apple-system"/>
                <a:ea typeface="Roboto" panose="02000000000000000000" pitchFamily="2" charset="0"/>
              </a:rPr>
              <a:t>Rotate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, and </a:t>
            </a:r>
            <a:r>
              <a:rPr lang="en-US" sz="1600" u="sng" dirty="0">
                <a:latin typeface="-apple-system"/>
                <a:ea typeface="Roboto" panose="02000000000000000000" pitchFamily="2" charset="0"/>
              </a:rPr>
              <a:t>Scale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tools, which are accessible in the </a:t>
            </a:r>
            <a:r>
              <a:rPr lang="en-US" sz="1600" u="sng" dirty="0">
                <a:latin typeface="-apple-system"/>
                <a:ea typeface="Roboto" panose="02000000000000000000" pitchFamily="2" charset="0"/>
              </a:rPr>
              <a:t>top-left corner 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of the Unity Editor.</a:t>
            </a:r>
          </a:p>
          <a:p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r>
              <a:rPr lang="en-US" sz="1600" b="1" dirty="0">
                <a:latin typeface="-apple-system"/>
                <a:ea typeface="Roboto" panose="02000000000000000000" pitchFamily="2" charset="0"/>
              </a:rPr>
              <a:t>Inspector View:</a:t>
            </a:r>
          </a:p>
          <a:p>
            <a:r>
              <a:rPr lang="en-US" sz="1600" dirty="0">
                <a:latin typeface="-apple-system"/>
                <a:ea typeface="Roboto" panose="02000000000000000000" pitchFamily="2" charset="0"/>
              </a:rPr>
              <a:t>In the Inspector window, the Transform component allows you to modify the Transform properties of a selected </a:t>
            </a:r>
            <a:r>
              <a:rPr lang="en-US" sz="1600" dirty="0" err="1">
                <a:latin typeface="-apple-system"/>
                <a:ea typeface="Roboto" panose="02000000000000000000" pitchFamily="2" charset="0"/>
              </a:rPr>
              <a:t>GameObject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. You can edit these properties in two ways:</a:t>
            </a:r>
          </a:p>
          <a:p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Manually input values into the property fields for precise adjustments.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  <a:ea typeface="Roboto" panose="02000000000000000000" pitchFamily="2" charset="0"/>
              </a:rPr>
              <a:t>Click and drag a value field up or down to change the value, which is ideal for less precise adjustments.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  <a:ea typeface="Roboto" panose="02000000000000000000" pitchFamily="2" charset="0"/>
            </a:endParaRPr>
          </a:p>
          <a:p>
            <a:r>
              <a:rPr lang="en-US" sz="1600" b="1" dirty="0">
                <a:latin typeface="-apple-system"/>
                <a:ea typeface="Roboto" panose="02000000000000000000" pitchFamily="2" charset="0"/>
              </a:rPr>
              <a:t>C# Script:</a:t>
            </a:r>
          </a:p>
          <a:p>
            <a:r>
              <a:rPr lang="en-US" sz="1600" b="1" dirty="0">
                <a:solidFill>
                  <a:schemeClr val="accent5"/>
                </a:solidFill>
                <a:latin typeface="-apple-system"/>
                <a:ea typeface="Roboto" panose="02000000000000000000" pitchFamily="2" charset="0"/>
                <a:hlinkClick r:id="rId2"/>
              </a:rPr>
              <a:t>Transform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API allows you to edit the Transform of a </a:t>
            </a:r>
            <a:r>
              <a:rPr lang="en-US" sz="1600" dirty="0" err="1">
                <a:latin typeface="-apple-system"/>
                <a:ea typeface="Roboto" panose="02000000000000000000" pitchFamily="2" charset="0"/>
              </a:rPr>
              <a:t>GameObject</a:t>
            </a:r>
            <a:r>
              <a:rPr lang="en-US" sz="1600" dirty="0">
                <a:latin typeface="-apple-system"/>
                <a:ea typeface="Roboto" panose="02000000000000000000" pitchFamily="2" charset="0"/>
              </a:rPr>
              <a:t> through script.</a:t>
            </a:r>
          </a:p>
          <a:p>
            <a:endParaRPr lang="en-US" sz="1600" dirty="0">
              <a:latin typeface="-apple-system"/>
              <a:ea typeface="Roboto" panose="02000000000000000000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AC16F61-855E-8C7B-6EF3-8586ADD52D66}"/>
              </a:ext>
            </a:extLst>
          </p:cNvPr>
          <p:cNvGrpSpPr/>
          <p:nvPr/>
        </p:nvGrpSpPr>
        <p:grpSpPr>
          <a:xfrm>
            <a:off x="6942024" y="1082435"/>
            <a:ext cx="4595660" cy="2549119"/>
            <a:chOff x="6942024" y="719652"/>
            <a:chExt cx="4595660" cy="2549119"/>
          </a:xfrm>
        </p:grpSpPr>
        <p:pic>
          <p:nvPicPr>
            <p:cNvPr id="4" name="Picture 3" descr="A grey square with white arrows&#10;&#10;AI-generated content may be incorrect.">
              <a:extLst>
                <a:ext uri="{FF2B5EF4-FFF2-40B4-BE49-F238E27FC236}">
                  <a16:creationId xmlns:a16="http://schemas.microsoft.com/office/drawing/2014/main" id="{5C0F86FE-591A-2602-6932-EDB4C4B24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2743" y="719652"/>
              <a:ext cx="3004941" cy="522597"/>
            </a:xfrm>
            <a:prstGeom prst="rect">
              <a:avLst/>
            </a:prstGeom>
          </p:spPr>
        </p:pic>
        <p:pic>
          <p:nvPicPr>
            <p:cNvPr id="9" name="Picture 8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ACE553D1-5CBA-1CEF-7A20-FBB7073379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2024" y="1417420"/>
              <a:ext cx="4595660" cy="1439973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2DBEEF9-63F8-0AFF-0365-24EB85E5DD12}"/>
                </a:ext>
              </a:extLst>
            </p:cNvPr>
            <p:cNvSpPr txBox="1"/>
            <p:nvPr/>
          </p:nvSpPr>
          <p:spPr>
            <a:xfrm>
              <a:off x="8393899" y="2960994"/>
              <a:ext cx="16919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Scene View Image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C31F8DF-6831-7BC9-1D19-D09BACABBA00}"/>
              </a:ext>
            </a:extLst>
          </p:cNvPr>
          <p:cNvGrpSpPr/>
          <p:nvPr/>
        </p:nvGrpSpPr>
        <p:grpSpPr>
          <a:xfrm>
            <a:off x="6939613" y="4037801"/>
            <a:ext cx="4598072" cy="1917185"/>
            <a:chOff x="6939613" y="3511029"/>
            <a:chExt cx="4598072" cy="1917185"/>
          </a:xfrm>
        </p:grpSpPr>
        <p:pic>
          <p:nvPicPr>
            <p:cNvPr id="11" name="Picture 10" descr="A screenshot of a computer&#10;&#10;AI-generated content may be incorrect.">
              <a:extLst>
                <a:ext uri="{FF2B5EF4-FFF2-40B4-BE49-F238E27FC236}">
                  <a16:creationId xmlns:a16="http://schemas.microsoft.com/office/drawing/2014/main" id="{37A923A5-C444-5263-30A5-655A5FB1E9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9613" y="3511029"/>
              <a:ext cx="4598072" cy="151736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9C12BCF-096F-6FF3-275E-D3087AF1F4BB}"/>
                </a:ext>
              </a:extLst>
            </p:cNvPr>
            <p:cNvSpPr txBox="1"/>
            <p:nvPr/>
          </p:nvSpPr>
          <p:spPr>
            <a:xfrm>
              <a:off x="8225187" y="5120437"/>
              <a:ext cx="20269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Inspector View Image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68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4FC182D-43C7-071F-2EBD-9E541261AE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415757"/>
              </p:ext>
            </p:extLst>
          </p:nvPr>
        </p:nvGraphicFramePr>
        <p:xfrm>
          <a:off x="3037089" y="541603"/>
          <a:ext cx="6117822" cy="577479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058911">
                  <a:extLst>
                    <a:ext uri="{9D8B030D-6E8A-4147-A177-3AD203B41FA5}">
                      <a16:colId xmlns:a16="http://schemas.microsoft.com/office/drawing/2014/main" val="4197891900"/>
                    </a:ext>
                  </a:extLst>
                </a:gridCol>
                <a:gridCol w="3058911">
                  <a:extLst>
                    <a:ext uri="{9D8B030D-6E8A-4147-A177-3AD203B41FA5}">
                      <a16:colId xmlns:a16="http://schemas.microsoft.com/office/drawing/2014/main" val="3761531961"/>
                    </a:ext>
                  </a:extLst>
                </a:gridCol>
              </a:tblGrid>
              <a:tr h="353777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Hierarchy</a:t>
                      </a:r>
                    </a:p>
                  </a:txBody>
                  <a:tcPr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29621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Property / Method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56761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/>
                        <a:t>root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Returns the topmost transform in the hierarchy.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4299239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/>
                        <a:t>parent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parent of the transform.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528276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DetachChildren</a:t>
                      </a:r>
                      <a:r>
                        <a:rPr lang="en-US" sz="1400" b="1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Unparents all children.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8820468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/>
                        <a:t>Find(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string</a:t>
                      </a:r>
                      <a:r>
                        <a:rPr lang="en-US" sz="1400" b="0" dirty="0"/>
                        <a:t> n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Finds a child by name n and returns it.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5692474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 err="1"/>
                        <a:t>childCount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The number of children the parent Transform has.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6691933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 err="1"/>
                        <a:t>GetChild</a:t>
                      </a:r>
                      <a:r>
                        <a:rPr lang="en-US" sz="1400" b="1" dirty="0"/>
                        <a:t>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int</a:t>
                      </a:r>
                      <a:r>
                        <a:rPr lang="en-US" sz="1400" b="0" dirty="0"/>
                        <a:t> index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Returns a transform child by index.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4021984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GetSiblingIndex</a:t>
                      </a:r>
                      <a:r>
                        <a:rPr lang="en-US" sz="1400" b="1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Gets the sibling index.</a:t>
                      </a:r>
                    </a:p>
                  </a:txBody>
                  <a:tcPr marL="95250" marR="95250" marT="47625" marB="47625"/>
                </a:tc>
                <a:extLst>
                  <a:ext uri="{0D108BD9-81ED-4DB2-BD59-A6C34878D82A}">
                    <a16:rowId xmlns:a16="http://schemas.microsoft.com/office/drawing/2014/main" val="504680302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IsChildOf</a:t>
                      </a:r>
                      <a:r>
                        <a:rPr lang="en-US" sz="1400" b="1" dirty="0"/>
                        <a:t>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Transform</a:t>
                      </a:r>
                      <a:r>
                        <a:rPr lang="en-US" sz="1400" b="0" dirty="0"/>
                        <a:t> parent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 this transform a child of parent?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8143259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/>
                        <a:t>SetParent(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Transform</a:t>
                      </a:r>
                      <a:r>
                        <a:rPr lang="en-US" sz="1400" b="0" dirty="0"/>
                        <a:t> parent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dirty="0">
                          <a:effectLst/>
                        </a:rPr>
                        <a:t>Set the parent of the transform.</a:t>
                      </a:r>
                    </a:p>
                  </a:txBody>
                  <a:tcPr marL="95250" marR="95250" marT="47625" marB="47625"/>
                </a:tc>
                <a:extLst>
                  <a:ext uri="{0D108BD9-81ED-4DB2-BD59-A6C34878D82A}">
                    <a16:rowId xmlns:a16="http://schemas.microsoft.com/office/drawing/2014/main" val="552427318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SetSiblingIndex</a:t>
                      </a:r>
                      <a:r>
                        <a:rPr lang="en-US" sz="1400" b="1" dirty="0"/>
                        <a:t>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int</a:t>
                      </a:r>
                      <a:r>
                        <a:rPr lang="en-US" sz="1400" b="0" dirty="0"/>
                        <a:t> index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Sets the sibling index.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0545623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SetAsFirstSibling</a:t>
                      </a:r>
                      <a:r>
                        <a:rPr lang="en-US" sz="1400" b="1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Move the transform to the start of the local transform list.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1756198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SetAsLasSibling</a:t>
                      </a:r>
                      <a:r>
                        <a:rPr lang="en-US" sz="1400" b="1" dirty="0"/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Move the transform to the end of the local transform list.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55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5251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EF923-C090-776C-377B-27F05355E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EE93C3E-B1D6-B58A-026B-D559D041AA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004103"/>
              </p:ext>
            </p:extLst>
          </p:nvPr>
        </p:nvGraphicFramePr>
        <p:xfrm>
          <a:off x="2948189" y="84373"/>
          <a:ext cx="6117822" cy="668925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058911">
                  <a:extLst>
                    <a:ext uri="{9D8B030D-6E8A-4147-A177-3AD203B41FA5}">
                      <a16:colId xmlns:a16="http://schemas.microsoft.com/office/drawing/2014/main" val="4197891900"/>
                    </a:ext>
                  </a:extLst>
                </a:gridCol>
                <a:gridCol w="3058911">
                  <a:extLst>
                    <a:ext uri="{9D8B030D-6E8A-4147-A177-3AD203B41FA5}">
                      <a16:colId xmlns:a16="http://schemas.microsoft.com/office/drawing/2014/main" val="3761531961"/>
                    </a:ext>
                  </a:extLst>
                </a:gridCol>
              </a:tblGrid>
              <a:tr h="353777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Rotation</a:t>
                      </a:r>
                    </a:p>
                  </a:txBody>
                  <a:tcPr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29621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Property / Method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56761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/>
                        <a:t>rotation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Quaternion that stores the rotation of the Transform in world space.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8820468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localRotation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rotation of the transform relative to the transform rotation of the parent.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5692474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eulerAngles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rotation as Euler angles in degrees.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6691933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localEulerAngles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rotation as Euler angles in degrees relative to the parent transform's rotation.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4021984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 err="1"/>
                        <a:t>LookAt</a:t>
                      </a:r>
                      <a:r>
                        <a:rPr lang="en-US" sz="1400" b="0" dirty="0"/>
                        <a:t>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Transform</a:t>
                      </a:r>
                      <a:r>
                        <a:rPr lang="en-US" sz="1400" b="0" dirty="0"/>
                        <a:t> target)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Rotates the transform so the forward vector points at /target/'s current position.</a:t>
                      </a:r>
                      <a:endParaRPr lang="en-US" sz="1400" dirty="0">
                        <a:effectLst/>
                      </a:endParaRPr>
                    </a:p>
                  </a:txBody>
                  <a:tcPr marL="95250" marR="95250" marT="47625" marB="47625"/>
                </a:tc>
                <a:extLst>
                  <a:ext uri="{0D108BD9-81ED-4DB2-BD59-A6C34878D82A}">
                    <a16:rowId xmlns:a16="http://schemas.microsoft.com/office/drawing/2014/main" val="504680302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/>
                        <a:t>Rotate(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Vector3</a:t>
                      </a:r>
                      <a:r>
                        <a:rPr lang="en-US" sz="1400" b="0" dirty="0"/>
                        <a:t> </a:t>
                      </a:r>
                      <a:r>
                        <a:rPr lang="en-US" sz="1400" b="0" dirty="0" err="1"/>
                        <a:t>eulers</a:t>
                      </a:r>
                      <a:r>
                        <a:rPr lang="en-US" sz="1400" b="0" dirty="0"/>
                        <a:t>, 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Space</a:t>
                      </a:r>
                      <a:r>
                        <a:rPr lang="en-US" sz="1400" b="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 err="1">
                          <a:solidFill>
                            <a:schemeClr val="tx1"/>
                          </a:solidFill>
                        </a:rPr>
                        <a:t>relativeTo</a:t>
                      </a:r>
                      <a:r>
                        <a:rPr lang="en-US" sz="1400" b="0" dirty="0"/>
                        <a:t> = </a:t>
                      </a:r>
                      <a:r>
                        <a:rPr lang="en-US" sz="1400" b="0" dirty="0" err="1"/>
                        <a:t>Space.Self</a:t>
                      </a:r>
                      <a:r>
                        <a:rPr lang="en-US" sz="1400" b="1" dirty="0"/>
                        <a:t>)</a:t>
                      </a:r>
                    </a:p>
                    <a:p>
                      <a:pPr algn="l"/>
                      <a:endParaRPr lang="en-US" sz="1400" b="1" dirty="0"/>
                    </a:p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/>
                        <a:t>Rotate(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float</a:t>
                      </a:r>
                      <a:r>
                        <a:rPr lang="en-US" sz="1400" b="0" dirty="0"/>
                        <a:t> </a:t>
                      </a:r>
                      <a:r>
                        <a:rPr lang="en-US" sz="1400" b="0" dirty="0" err="1"/>
                        <a:t>xAngle</a:t>
                      </a:r>
                      <a:r>
                        <a:rPr lang="en-US" sz="1400" b="0" dirty="0"/>
                        <a:t>, 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float</a:t>
                      </a:r>
                      <a:r>
                        <a:rPr lang="en-US" sz="1400" b="0" dirty="0"/>
                        <a:t> </a:t>
                      </a:r>
                      <a:r>
                        <a:rPr lang="en-US" sz="1400" b="0" dirty="0" err="1"/>
                        <a:t>yAngle</a:t>
                      </a:r>
                      <a:r>
                        <a:rPr lang="en-US" sz="1400" b="0" dirty="0"/>
                        <a:t>, 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float</a:t>
                      </a:r>
                      <a:r>
                        <a:rPr lang="en-US" sz="1400" b="0" dirty="0"/>
                        <a:t> </a:t>
                      </a:r>
                      <a:r>
                        <a:rPr lang="en-US" sz="1400" b="0" dirty="0" err="1"/>
                        <a:t>zAngle</a:t>
                      </a:r>
                      <a:r>
                        <a:rPr lang="en-US" sz="1400" b="0" dirty="0"/>
                        <a:t>, 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Space</a:t>
                      </a:r>
                      <a:r>
                        <a:rPr lang="en-US" sz="1400" b="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 err="1">
                          <a:solidFill>
                            <a:schemeClr val="tx1"/>
                          </a:solidFill>
                        </a:rPr>
                        <a:t>relativeTo</a:t>
                      </a:r>
                      <a:r>
                        <a:rPr lang="en-US" sz="1400" b="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sz="1400" b="0" dirty="0"/>
                        <a:t>= </a:t>
                      </a:r>
                      <a:r>
                        <a:rPr lang="en-US" sz="1400" b="0" dirty="0" err="1"/>
                        <a:t>Space.Self</a:t>
                      </a:r>
                      <a:r>
                        <a:rPr lang="en-US" sz="1400" b="1" dirty="0"/>
                        <a:t>)</a:t>
                      </a:r>
                    </a:p>
                    <a:p>
                      <a:pPr algn="l"/>
                      <a:endParaRPr lang="en-US" sz="1400" b="1" dirty="0"/>
                    </a:p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/>
                        <a:t>Rotate(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Vector3</a:t>
                      </a:r>
                      <a:r>
                        <a:rPr lang="en-US" sz="1400" b="0" dirty="0"/>
                        <a:t> axis, 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float</a:t>
                      </a:r>
                      <a:r>
                        <a:rPr lang="en-US" sz="1400" b="0" dirty="0"/>
                        <a:t> angle, 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Space</a:t>
                      </a:r>
                      <a:r>
                        <a:rPr lang="en-US" sz="1400" b="0" dirty="0"/>
                        <a:t> </a:t>
                      </a:r>
                      <a:r>
                        <a:rPr lang="en-US" sz="1400" b="0" dirty="0" err="1"/>
                        <a:t>relativeTo</a:t>
                      </a:r>
                      <a:r>
                        <a:rPr lang="en-US" sz="1400" b="0" dirty="0"/>
                        <a:t> = </a:t>
                      </a:r>
                      <a:r>
                        <a:rPr lang="en-US" sz="1400" b="0" dirty="0" err="1"/>
                        <a:t>Space.Self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 </a:t>
                      </a: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Transform.Rotate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rotate </a:t>
                      </a: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GameObjects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a variety of ways. The rotation is often provided as an Euler angle and not a Quaternion.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8143259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err="1"/>
                        <a:t>RotateAround</a:t>
                      </a:r>
                      <a:r>
                        <a:rPr lang="en-US" sz="1400" b="1" dirty="0"/>
                        <a:t>(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Vector3</a:t>
                      </a:r>
                      <a:r>
                        <a:rPr lang="en-US" sz="1400" b="0" dirty="0"/>
                        <a:t> point, 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Vector3</a:t>
                      </a:r>
                      <a:r>
                        <a:rPr lang="en-US" sz="1400" b="0" dirty="0"/>
                        <a:t> axis, </a:t>
                      </a:r>
                      <a:r>
                        <a:rPr lang="en-US" sz="1400" b="0" dirty="0">
                          <a:solidFill>
                            <a:srgbClr val="0070C0"/>
                          </a:solidFill>
                        </a:rPr>
                        <a:t>float</a:t>
                      </a:r>
                      <a:r>
                        <a:rPr lang="en-US" sz="1400" b="0" dirty="0"/>
                        <a:t> angle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Rotates the transform about axis passing through point in world coordinates by angle degrees.</a:t>
                      </a:r>
                      <a:endParaRPr lang="en-US" sz="1400" dirty="0">
                        <a:effectLst/>
                      </a:endParaRPr>
                    </a:p>
                  </a:txBody>
                  <a:tcPr marL="95250" marR="95250" marT="47625" marB="47625"/>
                </a:tc>
                <a:extLst>
                  <a:ext uri="{0D108BD9-81ED-4DB2-BD59-A6C34878D82A}">
                    <a16:rowId xmlns:a16="http://schemas.microsoft.com/office/drawing/2014/main" val="552427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3766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7AA747-0793-9338-9CD8-6969F7250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5A8F9B8-32C6-40BA-F99F-78BC366E5A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045139"/>
              </p:ext>
            </p:extLst>
          </p:nvPr>
        </p:nvGraphicFramePr>
        <p:xfrm>
          <a:off x="2948189" y="1293413"/>
          <a:ext cx="6117822" cy="226203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058911">
                  <a:extLst>
                    <a:ext uri="{9D8B030D-6E8A-4147-A177-3AD203B41FA5}">
                      <a16:colId xmlns:a16="http://schemas.microsoft.com/office/drawing/2014/main" val="4197891900"/>
                    </a:ext>
                  </a:extLst>
                </a:gridCol>
                <a:gridCol w="3058911">
                  <a:extLst>
                    <a:ext uri="{9D8B030D-6E8A-4147-A177-3AD203B41FA5}">
                      <a16:colId xmlns:a16="http://schemas.microsoft.com/office/drawing/2014/main" val="3761531961"/>
                    </a:ext>
                  </a:extLst>
                </a:gridCol>
              </a:tblGrid>
              <a:tr h="353777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Position</a:t>
                      </a:r>
                    </a:p>
                  </a:txBody>
                  <a:tcPr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29621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Property / Method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56761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/>
                        <a:t>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world space position of the Transform.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8820468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 err="1"/>
                        <a:t>localPosition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Position of the transform relative to the parent transform.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5692474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/>
                        <a:t>Translate(</a:t>
                      </a:r>
                      <a:r>
                        <a:rPr lang="en-US" sz="1400" b="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Vector3</a:t>
                      </a:r>
                      <a:r>
                        <a:rPr lang="en-US" sz="1400" b="0" dirty="0"/>
                        <a:t> translation, </a:t>
                      </a:r>
                      <a:r>
                        <a:rPr lang="en-US" sz="1400" b="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Space</a:t>
                      </a:r>
                      <a:r>
                        <a:rPr lang="en-US" sz="1400" b="0" dirty="0"/>
                        <a:t> </a:t>
                      </a:r>
                      <a:r>
                        <a:rPr lang="en-US" sz="1400" b="0" dirty="0" err="1"/>
                        <a:t>relativeTo</a:t>
                      </a:r>
                      <a:r>
                        <a:rPr lang="en-US" sz="1400" b="0" dirty="0"/>
                        <a:t> = </a:t>
                      </a:r>
                      <a:r>
                        <a:rPr lang="en-US" sz="1400" b="0" dirty="0" err="1"/>
                        <a:t>Space.Self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Moves the transform in the direction and distance of translation.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6691933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E7FE6BE-59F1-A75E-E47C-14B3B0445E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334511"/>
              </p:ext>
            </p:extLst>
          </p:nvPr>
        </p:nvGraphicFramePr>
        <p:xfrm>
          <a:off x="2948189" y="4338873"/>
          <a:ext cx="6117822" cy="122571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058911">
                  <a:extLst>
                    <a:ext uri="{9D8B030D-6E8A-4147-A177-3AD203B41FA5}">
                      <a16:colId xmlns:a16="http://schemas.microsoft.com/office/drawing/2014/main" val="4197891900"/>
                    </a:ext>
                  </a:extLst>
                </a:gridCol>
                <a:gridCol w="3058911">
                  <a:extLst>
                    <a:ext uri="{9D8B030D-6E8A-4147-A177-3AD203B41FA5}">
                      <a16:colId xmlns:a16="http://schemas.microsoft.com/office/drawing/2014/main" val="3761531961"/>
                    </a:ext>
                  </a:extLst>
                </a:gridCol>
              </a:tblGrid>
              <a:tr h="353777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Scale</a:t>
                      </a:r>
                    </a:p>
                  </a:txBody>
                  <a:tcPr anchor="ctr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29621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Property / Method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anchor="ctr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56761"/>
                  </a:ext>
                </a:extLst>
              </a:tr>
              <a:tr h="35377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*</a:t>
                      </a:r>
                      <a:r>
                        <a:rPr lang="en-US" sz="1400" b="1" dirty="0" err="1"/>
                        <a:t>localScale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scale of the transform relative to the </a:t>
                      </a: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GameObjects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parent.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8820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856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6313</TotalTime>
  <Words>1215</Words>
  <Application>Microsoft Office PowerPoint</Application>
  <PresentationFormat>Widescreen</PresentationFormat>
  <Paragraphs>163</Paragraphs>
  <Slides>11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-apple-system</vt:lpstr>
      <vt:lpstr>Aptos</vt:lpstr>
      <vt:lpstr>Aptos Display</vt:lpstr>
      <vt:lpstr>Arial</vt:lpstr>
      <vt:lpstr>Roboto</vt:lpstr>
      <vt:lpstr>Roboto Black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Noferesti, Iman</dc:creator>
  <cp:lastModifiedBy>Noferesti, Iman</cp:lastModifiedBy>
  <cp:revision>26</cp:revision>
  <dcterms:created xsi:type="dcterms:W3CDTF">2025-01-16T16:11:19Z</dcterms:created>
  <dcterms:modified xsi:type="dcterms:W3CDTF">2025-03-13T18:46:56Z</dcterms:modified>
</cp:coreProperties>
</file>

<file path=docProps/thumbnail.jpeg>
</file>